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4"/>
  </p:sldMasterIdLst>
  <p:notesMasterIdLst>
    <p:notesMasterId r:id="rId41"/>
  </p:notesMasterIdLst>
  <p:sldIdLst>
    <p:sldId id="256"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2" r:id="rId34"/>
    <p:sldId id="290" r:id="rId35"/>
    <p:sldId id="291" r:id="rId36"/>
    <p:sldId id="293" r:id="rId37"/>
    <p:sldId id="294"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72"/>
    <p:restoredTop sz="95964"/>
  </p:normalViewPr>
  <p:slideViewPr>
    <p:cSldViewPr snapToGrid="0">
      <p:cViewPr>
        <p:scale>
          <a:sx n="100" d="100"/>
          <a:sy n="100" d="100"/>
        </p:scale>
        <p:origin x="86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12/11/23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CAFE9EF-BFD3-43EA-A868-783EE64D3026}" type="datetime1">
              <a:rPr lang="en-US" smtClean="0"/>
              <a:t>12/11/23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352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96B060-2D6F-430E-A017-FCCC5AF2AC19}"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36037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96B060-2D6F-430E-A017-FCCC5AF2AC19}"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53485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96B060-2D6F-430E-A017-FCCC5AF2AC19}"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67581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96B060-2D6F-430E-A017-FCCC5AF2AC19}"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23027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96B060-2D6F-430E-A017-FCCC5AF2AC19}" type="datetime1">
              <a:rPr lang="en-US" smtClean="0"/>
              <a:t>12/11/23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24599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96B060-2D6F-430E-A017-FCCC5AF2AC19}" type="datetime1">
              <a:rPr lang="en-US" smtClean="0"/>
              <a:t>12/11/23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9764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9232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6133B-A04A-40C7-999B-6B964B69F57E}" type="datetime1">
              <a:rPr lang="en-US" smtClean="0"/>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246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0144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763742-95DB-4727-9E2D-E67133874C57}" type="datetime1">
              <a:rPr lang="en-US" smtClean="0"/>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046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7275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621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12/11/23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8330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12/11/23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698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72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772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96B060-2D6F-430E-A017-FCCC5AF2AC19}" type="datetime1">
              <a:rPr lang="en-US" smtClean="0"/>
              <a:t>12/11/23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0999362"/>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hivamb/underwater-surface-temperature-dataset/dat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code/ashutoshp2002/underwater-temperature-prediction" TargetMode="External"/><Relationship Id="rId2" Type="http://schemas.openxmlformats.org/officeDocument/2006/relationships/hyperlink" Target="https://www.seanoe.org/data/00510/62120/" TargetMode="External"/><Relationship Id="rId1" Type="http://schemas.openxmlformats.org/officeDocument/2006/relationships/slideLayout" Target="../slideLayouts/slideLayout2.xml"/><Relationship Id="rId5" Type="http://schemas.openxmlformats.org/officeDocument/2006/relationships/hyperlink" Target="https://github.com/imkhoa99/Time-Series-Analysis-and-Weather-Forecast-/blob/master/Time_Series_Project.ipynb" TargetMode="External"/><Relationship Id="rId4" Type="http://schemas.openxmlformats.org/officeDocument/2006/relationships/hyperlink" Target="https://towardsdatascience.com/time-series-forecasting-with-arima-sarima-and-sarimax-ee61099e78f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p:txBody>
          <a:bodyPr>
            <a:normAutofit/>
          </a:bodyPr>
          <a:lstStyle/>
          <a:p>
            <a:r>
              <a:rPr lang="en-US" sz="6000" dirty="0"/>
              <a:t>Underwater surface temperature</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023908" y="5293491"/>
            <a:ext cx="8791575" cy="1655762"/>
          </a:xfrm>
        </p:spPr>
        <p:txBody>
          <a:bodyPr>
            <a:normAutofit/>
          </a:bodyPr>
          <a:lstStyle/>
          <a:p>
            <a:pPr rtl="0">
              <a:spcBef>
                <a:spcPts val="0"/>
              </a:spcBef>
              <a:spcAft>
                <a:spcPts val="0"/>
              </a:spcAft>
            </a:pPr>
            <a:r>
              <a:rPr lang="en-US" dirty="0">
                <a:solidFill>
                  <a:schemeClr val="tx1"/>
                </a:solidFill>
              </a:rPr>
              <a:t>Presented by:</a:t>
            </a:r>
          </a:p>
          <a:p>
            <a:pPr rtl="0">
              <a:spcBef>
                <a:spcPts val="0"/>
              </a:spcBef>
              <a:spcAft>
                <a:spcPts val="0"/>
              </a:spcAft>
            </a:pPr>
            <a:r>
              <a:rPr lang="en-US" dirty="0" err="1">
                <a:solidFill>
                  <a:schemeClr val="tx1"/>
                </a:solidFill>
              </a:rPr>
              <a:t>Pon</a:t>
            </a:r>
            <a:r>
              <a:rPr lang="en-US" dirty="0">
                <a:solidFill>
                  <a:schemeClr val="tx1"/>
                </a:solidFill>
              </a:rPr>
              <a:t> </a:t>
            </a:r>
            <a:r>
              <a:rPr lang="en-US" dirty="0" err="1">
                <a:solidFill>
                  <a:schemeClr val="tx1"/>
                </a:solidFill>
              </a:rPr>
              <a:t>swarnalaya</a:t>
            </a:r>
            <a:r>
              <a:rPr lang="en-US" dirty="0">
                <a:solidFill>
                  <a:schemeClr val="tx1"/>
                </a:solidFill>
              </a:rPr>
              <a:t> Ravichandran</a:t>
            </a:r>
          </a:p>
          <a:p>
            <a:br>
              <a:rPr lang="en-US" dirty="0">
                <a:solidFill>
                  <a:schemeClr val="tx1"/>
                </a:solidFill>
              </a:rPr>
            </a:br>
            <a:endParaRPr lang="en-US" dirty="0">
              <a:solidFill>
                <a:schemeClr val="tx1"/>
              </a:solidFill>
            </a:endParaRPr>
          </a:p>
        </p:txBody>
      </p:sp>
      <p:sp>
        <p:nvSpPr>
          <p:cNvPr id="6" name="TextBox 5">
            <a:extLst>
              <a:ext uri="{FF2B5EF4-FFF2-40B4-BE49-F238E27FC236}">
                <a16:creationId xmlns:a16="http://schemas.microsoft.com/office/drawing/2014/main" id="{162B87F3-8826-D9CF-BA2E-7E940A47B888}"/>
              </a:ext>
            </a:extLst>
          </p:cNvPr>
          <p:cNvSpPr txBox="1"/>
          <p:nvPr/>
        </p:nvSpPr>
        <p:spPr>
          <a:xfrm>
            <a:off x="2023908" y="5015411"/>
            <a:ext cx="6216444" cy="369332"/>
          </a:xfrm>
          <a:prstGeom prst="rect">
            <a:avLst/>
          </a:prstGeom>
          <a:noFill/>
        </p:spPr>
        <p:txBody>
          <a:bodyPr wrap="square">
            <a:spAutoFit/>
          </a:bodyPr>
          <a:lstStyle/>
          <a:p>
            <a:pPr rtl="0">
              <a:spcBef>
                <a:spcPts val="0"/>
              </a:spcBef>
              <a:spcAft>
                <a:spcPts val="0"/>
              </a:spcAft>
            </a:pPr>
            <a:r>
              <a:rPr lang="en-US" sz="1800" b="1" i="0" u="none" strike="noStrike" dirty="0">
                <a:effectLst/>
              </a:rPr>
              <a:t>COURSE: TIME SERIES ANALYSIS AND MODELING</a:t>
            </a:r>
            <a:endParaRPr lang="en-US" b="0" dirty="0">
              <a:effectLst/>
            </a:endParaRP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C8D3E-9F25-89D3-0BA9-50C7BB620B4A}"/>
              </a:ext>
            </a:extLst>
          </p:cNvPr>
          <p:cNvSpPr txBox="1"/>
          <p:nvPr/>
        </p:nvSpPr>
        <p:spPr>
          <a:xfrm>
            <a:off x="2330245" y="127338"/>
            <a:ext cx="8126361" cy="923330"/>
          </a:xfrm>
          <a:prstGeom prst="rect">
            <a:avLst/>
          </a:prstGeom>
          <a:noFill/>
        </p:spPr>
        <p:txBody>
          <a:bodyPr wrap="square">
            <a:spAutoFit/>
          </a:bodyPr>
          <a:lstStyle/>
          <a:p>
            <a:pPr algn="ctr" rtl="0">
              <a:spcBef>
                <a:spcPts val="0"/>
              </a:spcBef>
              <a:spcAft>
                <a:spcPts val="0"/>
              </a:spcAft>
            </a:pPr>
            <a:r>
              <a:rPr lang="en-US" sz="1800" b="1" i="0" u="none" strike="noStrike" dirty="0">
                <a:solidFill>
                  <a:srgbClr val="FFFFFF"/>
                </a:solidFill>
                <a:effectLst/>
                <a:latin typeface="Times New Roman" panose="02020603050405020304" pitchFamily="18" charset="0"/>
              </a:rPr>
              <a:t>TIME  SERIES</a:t>
            </a:r>
            <a:r>
              <a:rPr lang="en-US" dirty="0"/>
              <a:t> </a:t>
            </a:r>
            <a:r>
              <a:rPr lang="en-US" sz="1800" b="1" i="0" u="none" strike="noStrike" dirty="0">
                <a:solidFill>
                  <a:srgbClr val="FFFFFF"/>
                </a:solidFill>
                <a:effectLst/>
                <a:latin typeface="Times New Roman" panose="02020603050405020304" pitchFamily="18" charset="0"/>
              </a:rPr>
              <a:t>DECOMPOSITION</a:t>
            </a:r>
            <a:endParaRPr lang="en-US" b="0" dirty="0">
              <a:effectLst/>
            </a:endParaRPr>
          </a:p>
          <a:p>
            <a:br>
              <a:rPr lang="en-US" dirty="0"/>
            </a:br>
            <a:endParaRPr lang="en-US" dirty="0"/>
          </a:p>
        </p:txBody>
      </p:sp>
      <p:pic>
        <p:nvPicPr>
          <p:cNvPr id="6146" name="Picture 2">
            <a:extLst>
              <a:ext uri="{FF2B5EF4-FFF2-40B4-BE49-F238E27FC236}">
                <a16:creationId xmlns:a16="http://schemas.microsoft.com/office/drawing/2014/main" id="{9050D274-1B98-C6B5-5AE6-E1D8A7A6A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11" y="498781"/>
            <a:ext cx="4320868" cy="293021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CE6D4CC-50CA-C1B2-800D-7BD52627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268" y="498782"/>
            <a:ext cx="4320868" cy="293021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C772C27-FB61-86B1-7B8B-6E243987E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11" y="3598606"/>
            <a:ext cx="4320868" cy="293021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9850F41-DCBC-46F6-BB8F-A9CB679FA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1268" y="3598606"/>
            <a:ext cx="4337459" cy="2930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773B69-4C77-F359-7486-C4893EFE040C}"/>
              </a:ext>
            </a:extLst>
          </p:cNvPr>
          <p:cNvSpPr txBox="1"/>
          <p:nvPr/>
        </p:nvSpPr>
        <p:spPr>
          <a:xfrm>
            <a:off x="4719894" y="1050668"/>
            <a:ext cx="258854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STL plot shows the trend, seasonality and residual of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seasonally adjusted data shows that the data is completely seasonal and fitted with the original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detrended data is away from the original data</a:t>
            </a:r>
          </a:p>
        </p:txBody>
      </p:sp>
    </p:spTree>
    <p:extLst>
      <p:ext uri="{BB962C8B-B14F-4D97-AF65-F5344CB8AC3E}">
        <p14:creationId xmlns:p14="http://schemas.microsoft.com/office/powerpoint/2010/main" val="305583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790411-F3AB-879D-38B8-A3D58853476D}"/>
              </a:ext>
            </a:extLst>
          </p:cNvPr>
          <p:cNvSpPr txBox="1"/>
          <p:nvPr/>
        </p:nvSpPr>
        <p:spPr>
          <a:xfrm>
            <a:off x="4232788" y="132424"/>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HOLTS-WINTER METHOD</a:t>
            </a:r>
            <a:endParaRPr lang="en-US" dirty="0"/>
          </a:p>
        </p:txBody>
      </p:sp>
      <p:pic>
        <p:nvPicPr>
          <p:cNvPr id="7170" name="Picture 2">
            <a:extLst>
              <a:ext uri="{FF2B5EF4-FFF2-40B4-BE49-F238E27FC236}">
                <a16:creationId xmlns:a16="http://schemas.microsoft.com/office/drawing/2014/main" id="{9264907A-E33F-4A14-9883-796E96A97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34" y="628855"/>
            <a:ext cx="5513234" cy="324997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AD10313-0AC6-3265-3DF5-1B839B9BD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28854"/>
            <a:ext cx="4567084" cy="28001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E1693BE-8062-078F-2BB1-767275079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730933"/>
            <a:ext cx="5854905" cy="2498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913C65-4D21-8D6F-EC30-1948B799B869}"/>
              </a:ext>
            </a:extLst>
          </p:cNvPr>
          <p:cNvSpPr txBox="1"/>
          <p:nvPr/>
        </p:nvSpPr>
        <p:spPr>
          <a:xfrm>
            <a:off x="268135" y="4129548"/>
            <a:ext cx="5660718" cy="2308324"/>
          </a:xfrm>
          <a:prstGeom prst="rect">
            <a:avLst/>
          </a:prstGeom>
          <a:noFill/>
        </p:spPr>
        <p:txBody>
          <a:bodyPr wrap="square" rtlCol="0">
            <a:spAutoFit/>
          </a:bodyPr>
          <a:lstStyle/>
          <a:p>
            <a:r>
              <a:rPr lang="en-US" dirty="0"/>
              <a:t>The Holts winter model shows that the train , test and predicted is fitted good with the data. It shows a clear trend over the test set. </a:t>
            </a:r>
          </a:p>
          <a:p>
            <a:r>
              <a:rPr lang="en-US" dirty="0"/>
              <a:t>The ACF plot of residuals shows that the data is white and converges over time both in the positive and negative lags in a </a:t>
            </a:r>
            <a:r>
              <a:rPr lang="en-US" dirty="0" err="1"/>
              <a:t>mirrorly</a:t>
            </a:r>
            <a:r>
              <a:rPr lang="en-US" dirty="0"/>
              <a:t> manner.</a:t>
            </a:r>
          </a:p>
          <a:p>
            <a:r>
              <a:rPr lang="en-US" dirty="0"/>
              <a:t>The ACF plot of the forecasted shows that the data is not white and doesn’t converge over time. Even after 60 lags.</a:t>
            </a:r>
          </a:p>
        </p:txBody>
      </p:sp>
    </p:spTree>
    <p:extLst>
      <p:ext uri="{BB962C8B-B14F-4D97-AF65-F5344CB8AC3E}">
        <p14:creationId xmlns:p14="http://schemas.microsoft.com/office/powerpoint/2010/main" val="161345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F0EEF46-9F41-E33C-A235-333AE674AB44}"/>
              </a:ext>
            </a:extLst>
          </p:cNvPr>
          <p:cNvGraphicFramePr>
            <a:graphicFrameLocks noGrp="1"/>
          </p:cNvGraphicFramePr>
          <p:nvPr>
            <p:extLst>
              <p:ext uri="{D42A27DB-BD31-4B8C-83A1-F6EECF244321}">
                <p14:modId xmlns:p14="http://schemas.microsoft.com/office/powerpoint/2010/main" val="4141101338"/>
              </p:ext>
            </p:extLst>
          </p:nvPr>
        </p:nvGraphicFramePr>
        <p:xfrm>
          <a:off x="2032000" y="2151626"/>
          <a:ext cx="8128000" cy="3703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370840">
                <a:tc>
                  <a:txBody>
                    <a:bodyPr/>
                    <a:lstStyle/>
                    <a:p>
                      <a:r>
                        <a:rPr lang="en-US" dirty="0"/>
                        <a:t>MSE TRAIN</a:t>
                      </a:r>
                    </a:p>
                  </a:txBody>
                  <a:tcPr/>
                </a:tc>
                <a:tc>
                  <a:txBody>
                    <a:bodyPr/>
                    <a:lstStyle/>
                    <a:p>
                      <a:r>
                        <a:rPr lang="en-US" dirty="0"/>
                        <a:t>0.01693</a:t>
                      </a:r>
                    </a:p>
                  </a:txBody>
                  <a:tcPr/>
                </a:tc>
                <a:extLst>
                  <a:ext uri="{0D108BD9-81ED-4DB2-BD59-A6C34878D82A}">
                    <a16:rowId xmlns:a16="http://schemas.microsoft.com/office/drawing/2014/main" val="935844773"/>
                  </a:ext>
                </a:extLst>
              </a:tr>
              <a:tr h="370840">
                <a:tc>
                  <a:txBody>
                    <a:bodyPr/>
                    <a:lstStyle/>
                    <a:p>
                      <a:r>
                        <a:rPr lang="en-US" dirty="0"/>
                        <a:t>RMSE TRAIN</a:t>
                      </a:r>
                    </a:p>
                  </a:txBody>
                  <a:tcPr/>
                </a:tc>
                <a:tc>
                  <a:txBody>
                    <a:bodyPr/>
                    <a:lstStyle/>
                    <a:p>
                      <a:r>
                        <a:rPr lang="en-US" dirty="0"/>
                        <a:t>0.1268</a:t>
                      </a:r>
                    </a:p>
                  </a:txBody>
                  <a:tcPr/>
                </a:tc>
                <a:extLst>
                  <a:ext uri="{0D108BD9-81ED-4DB2-BD59-A6C34878D82A}">
                    <a16:rowId xmlns:a16="http://schemas.microsoft.com/office/drawing/2014/main" val="1733001645"/>
                  </a:ext>
                </a:extLst>
              </a:tr>
              <a:tr h="370840">
                <a:tc>
                  <a:txBody>
                    <a:bodyPr/>
                    <a:lstStyle/>
                    <a:p>
                      <a:r>
                        <a:rPr lang="en-US" dirty="0"/>
                        <a:t>Q-VALUE</a:t>
                      </a:r>
                    </a:p>
                  </a:txBody>
                  <a:tcPr/>
                </a:tc>
                <a:tc>
                  <a:txBody>
                    <a:bodyPr/>
                    <a:lstStyle/>
                    <a:p>
                      <a:r>
                        <a:rPr lang="en-US" dirty="0"/>
                        <a:t>3573.40</a:t>
                      </a:r>
                    </a:p>
                  </a:txBody>
                  <a:tcPr/>
                </a:tc>
                <a:extLst>
                  <a:ext uri="{0D108BD9-81ED-4DB2-BD59-A6C34878D82A}">
                    <a16:rowId xmlns:a16="http://schemas.microsoft.com/office/drawing/2014/main" val="613051527"/>
                  </a:ext>
                </a:extLst>
              </a:tr>
              <a:tr h="370840">
                <a:tc>
                  <a:txBody>
                    <a:bodyPr/>
                    <a:lstStyle/>
                    <a:p>
                      <a:r>
                        <a:rPr lang="en-US" dirty="0"/>
                        <a:t>MEAN OF RESIDUAL</a:t>
                      </a:r>
                    </a:p>
                  </a:txBody>
                  <a:tcPr/>
                </a:tc>
                <a:tc>
                  <a:txBody>
                    <a:bodyPr/>
                    <a:lstStyle/>
                    <a:p>
                      <a:r>
                        <a:rPr lang="en-US" dirty="0"/>
                        <a:t>-0.00018</a:t>
                      </a:r>
                    </a:p>
                  </a:txBody>
                  <a:tcPr/>
                </a:tc>
                <a:extLst>
                  <a:ext uri="{0D108BD9-81ED-4DB2-BD59-A6C34878D82A}">
                    <a16:rowId xmlns:a16="http://schemas.microsoft.com/office/drawing/2014/main" val="3681300260"/>
                  </a:ext>
                </a:extLst>
              </a:tr>
              <a:tr h="370840">
                <a:tc>
                  <a:txBody>
                    <a:bodyPr/>
                    <a:lstStyle/>
                    <a:p>
                      <a:r>
                        <a:rPr lang="en-US" dirty="0"/>
                        <a:t>MEAN OF FORECASTED</a:t>
                      </a:r>
                    </a:p>
                  </a:txBody>
                  <a:tcPr/>
                </a:tc>
                <a:tc>
                  <a:txBody>
                    <a:bodyPr/>
                    <a:lstStyle/>
                    <a:p>
                      <a:r>
                        <a:rPr lang="en-US" dirty="0"/>
                        <a:t>0.29847</a:t>
                      </a:r>
                    </a:p>
                  </a:txBody>
                  <a:tcPr/>
                </a:tc>
                <a:extLst>
                  <a:ext uri="{0D108BD9-81ED-4DB2-BD59-A6C34878D82A}">
                    <a16:rowId xmlns:a16="http://schemas.microsoft.com/office/drawing/2014/main" val="386810589"/>
                  </a:ext>
                </a:extLst>
              </a:tr>
              <a:tr h="370840">
                <a:tc>
                  <a:txBody>
                    <a:bodyPr/>
                    <a:lstStyle/>
                    <a:p>
                      <a:r>
                        <a:rPr lang="en-US" dirty="0"/>
                        <a:t>VARIANCE OF RESIDUAL</a:t>
                      </a:r>
                    </a:p>
                  </a:txBody>
                  <a:tcPr/>
                </a:tc>
                <a:tc>
                  <a:txBody>
                    <a:bodyPr/>
                    <a:lstStyle/>
                    <a:p>
                      <a:r>
                        <a:rPr lang="en-US" dirty="0"/>
                        <a:t>0.0160</a:t>
                      </a:r>
                    </a:p>
                  </a:txBody>
                  <a:tcPr/>
                </a:tc>
                <a:extLst>
                  <a:ext uri="{0D108BD9-81ED-4DB2-BD59-A6C34878D82A}">
                    <a16:rowId xmlns:a16="http://schemas.microsoft.com/office/drawing/2014/main" val="1248373118"/>
                  </a:ext>
                </a:extLst>
              </a:tr>
              <a:tr h="370840">
                <a:tc>
                  <a:txBody>
                    <a:bodyPr/>
                    <a:lstStyle/>
                    <a:p>
                      <a:r>
                        <a:rPr lang="en-US" dirty="0"/>
                        <a:t>VARIANCE OF FORECASTED</a:t>
                      </a:r>
                    </a:p>
                  </a:txBody>
                  <a:tcPr/>
                </a:tc>
                <a:tc>
                  <a:txBody>
                    <a:bodyPr/>
                    <a:lstStyle/>
                    <a:p>
                      <a:r>
                        <a:rPr lang="en-US" dirty="0"/>
                        <a:t>2.2641</a:t>
                      </a:r>
                    </a:p>
                  </a:txBody>
                  <a:tcPr/>
                </a:tc>
                <a:extLst>
                  <a:ext uri="{0D108BD9-81ED-4DB2-BD59-A6C34878D82A}">
                    <a16:rowId xmlns:a16="http://schemas.microsoft.com/office/drawing/2014/main" val="3497829504"/>
                  </a:ext>
                </a:extLst>
              </a:tr>
              <a:tr h="370840">
                <a:tc>
                  <a:txBody>
                    <a:bodyPr/>
                    <a:lstStyle/>
                    <a:p>
                      <a:r>
                        <a:rPr lang="en-US" dirty="0"/>
                        <a:t>MSE TEST</a:t>
                      </a:r>
                    </a:p>
                  </a:txBody>
                  <a:tcPr/>
                </a:tc>
                <a:tc>
                  <a:txBody>
                    <a:bodyPr/>
                    <a:lstStyle/>
                    <a:p>
                      <a:r>
                        <a:rPr lang="en-US" dirty="0"/>
                        <a:t>2.35319</a:t>
                      </a:r>
                    </a:p>
                  </a:txBody>
                  <a:tcPr/>
                </a:tc>
                <a:extLst>
                  <a:ext uri="{0D108BD9-81ED-4DB2-BD59-A6C34878D82A}">
                    <a16:rowId xmlns:a16="http://schemas.microsoft.com/office/drawing/2014/main" val="3139635632"/>
                  </a:ext>
                </a:extLst>
              </a:tr>
              <a:tr h="370840">
                <a:tc>
                  <a:txBody>
                    <a:bodyPr/>
                    <a:lstStyle/>
                    <a:p>
                      <a:r>
                        <a:rPr lang="en-US" dirty="0"/>
                        <a:t>RMSE TEST</a:t>
                      </a:r>
                    </a:p>
                  </a:txBody>
                  <a:tcPr/>
                </a:tc>
                <a:tc>
                  <a:txBody>
                    <a:bodyPr/>
                    <a:lstStyle/>
                    <a:p>
                      <a:r>
                        <a:rPr lang="en-US" dirty="0"/>
                        <a:t>1.5340</a:t>
                      </a:r>
                    </a:p>
                  </a:txBody>
                  <a:tcPr/>
                </a:tc>
                <a:extLst>
                  <a:ext uri="{0D108BD9-81ED-4DB2-BD59-A6C34878D82A}">
                    <a16:rowId xmlns:a16="http://schemas.microsoft.com/office/drawing/2014/main" val="1475785179"/>
                  </a:ext>
                </a:extLst>
              </a:tr>
            </a:tbl>
          </a:graphicData>
        </a:graphic>
      </p:graphicFrame>
      <p:sp>
        <p:nvSpPr>
          <p:cNvPr id="6" name="TextBox 5">
            <a:extLst>
              <a:ext uri="{FF2B5EF4-FFF2-40B4-BE49-F238E27FC236}">
                <a16:creationId xmlns:a16="http://schemas.microsoft.com/office/drawing/2014/main" id="{1BEDDDDF-E230-3814-6124-E88106B35F47}"/>
              </a:ext>
            </a:extLst>
          </p:cNvPr>
          <p:cNvSpPr txBox="1"/>
          <p:nvPr/>
        </p:nvSpPr>
        <p:spPr>
          <a:xfrm>
            <a:off x="2684206" y="818388"/>
            <a:ext cx="6548283" cy="830997"/>
          </a:xfrm>
          <a:prstGeom prst="rect">
            <a:avLst/>
          </a:prstGeom>
          <a:noFill/>
        </p:spPr>
        <p:txBody>
          <a:bodyPr wrap="square" rtlCol="0">
            <a:spAutoFit/>
          </a:bodyPr>
          <a:lstStyle/>
          <a:p>
            <a:pPr algn="ctr"/>
            <a:r>
              <a:rPr lang="en-US" sz="2400" dirty="0"/>
              <a:t>PERFORMANCE METRICS OF </a:t>
            </a:r>
          </a:p>
          <a:p>
            <a:pPr algn="ctr"/>
            <a:r>
              <a:rPr lang="en-US" sz="2400" dirty="0"/>
              <a:t>HOLT WINTER MODEL/METHOD</a:t>
            </a:r>
          </a:p>
        </p:txBody>
      </p:sp>
    </p:spTree>
    <p:extLst>
      <p:ext uri="{BB962C8B-B14F-4D97-AF65-F5344CB8AC3E}">
        <p14:creationId xmlns:p14="http://schemas.microsoft.com/office/powerpoint/2010/main" val="94817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DCA77-69FE-F535-8D34-9B4C24504C3F}"/>
              </a:ext>
            </a:extLst>
          </p:cNvPr>
          <p:cNvSpPr txBox="1"/>
          <p:nvPr/>
        </p:nvSpPr>
        <p:spPr>
          <a:xfrm>
            <a:off x="4527756" y="176669"/>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FEATURE SELECTION:</a:t>
            </a:r>
            <a:endParaRPr lang="en-US" dirty="0"/>
          </a:p>
        </p:txBody>
      </p:sp>
      <p:pic>
        <p:nvPicPr>
          <p:cNvPr id="9218" name="Picture 2">
            <a:extLst>
              <a:ext uri="{FF2B5EF4-FFF2-40B4-BE49-F238E27FC236}">
                <a16:creationId xmlns:a16="http://schemas.microsoft.com/office/drawing/2014/main" id="{A8DC66FB-8166-ADCD-295F-F8F313906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30" y="1357162"/>
            <a:ext cx="5722373" cy="443926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B609E2B-1FFA-1602-80A7-BE43A9DB8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29" y="4926272"/>
            <a:ext cx="5722373" cy="1755059"/>
          </a:xfrm>
          <a:prstGeom prst="rect">
            <a:avLst/>
          </a:prstGeom>
          <a:noFill/>
          <a:extLst>
            <a:ext uri="{909E8E84-426E-40DD-AFC4-6F175D3DCCD1}">
              <a14:hiddenFill xmlns:a14="http://schemas.microsoft.com/office/drawing/2010/main">
                <a:solidFill>
                  <a:srgbClr val="FFFFFF"/>
                </a:solidFill>
              </a14:hiddenFill>
            </a:ext>
          </a:extLst>
        </p:spPr>
      </p:pic>
      <p:sp>
        <p:nvSpPr>
          <p:cNvPr id="7" name="Terminator 6">
            <a:extLst>
              <a:ext uri="{FF2B5EF4-FFF2-40B4-BE49-F238E27FC236}">
                <a16:creationId xmlns:a16="http://schemas.microsoft.com/office/drawing/2014/main" id="{7929BAE3-4ADE-3837-EFC3-F3D83D22A08B}"/>
              </a:ext>
            </a:extLst>
          </p:cNvPr>
          <p:cNvSpPr/>
          <p:nvPr/>
        </p:nvSpPr>
        <p:spPr>
          <a:xfrm>
            <a:off x="4085303" y="3097161"/>
            <a:ext cx="324465" cy="2005781"/>
          </a:xfrm>
          <a:prstGeom prst="flowChartTermina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C870E0-8191-3E63-2906-B5673512F6A2}"/>
              </a:ext>
            </a:extLst>
          </p:cNvPr>
          <p:cNvSpPr txBox="1"/>
          <p:nvPr/>
        </p:nvSpPr>
        <p:spPr>
          <a:xfrm>
            <a:off x="6277899" y="1357162"/>
            <a:ext cx="549131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P-value suggests that the model doesn’t have any collinearity issues whereas looking at the eigen value, the eigen value is too small. </a:t>
            </a:r>
          </a:p>
          <a:p>
            <a:pPr marL="285750" indent="-285750">
              <a:buFont typeface="Arial" panose="020B0604020202020204" pitchFamily="34" charset="0"/>
              <a:buChar char="•"/>
            </a:pPr>
            <a:r>
              <a:rPr lang="en-US" dirty="0"/>
              <a:t>the ridge regression, VIF </a:t>
            </a:r>
            <a:r>
              <a:rPr lang="en-US" dirty="0" err="1"/>
              <a:t>anad</a:t>
            </a:r>
            <a:r>
              <a:rPr lang="en-US" dirty="0"/>
              <a:t> </a:t>
            </a:r>
            <a:r>
              <a:rPr lang="en-US" dirty="0" err="1"/>
              <a:t>pca</a:t>
            </a:r>
            <a:r>
              <a:rPr lang="en-US" dirty="0"/>
              <a:t> were used In order to reduce the hidden collinearity.</a:t>
            </a:r>
          </a:p>
          <a:p>
            <a:pPr marL="285750" indent="-285750">
              <a:buFont typeface="Arial" panose="020B0604020202020204" pitchFamily="34" charset="0"/>
              <a:buChar char="•"/>
            </a:pPr>
            <a:r>
              <a:rPr lang="en-US" dirty="0"/>
              <a:t>After PCA, the collinearity became 1 and the model had 0 collinearity.</a:t>
            </a:r>
          </a:p>
        </p:txBody>
      </p:sp>
      <p:pic>
        <p:nvPicPr>
          <p:cNvPr id="9222" name="Picture 6">
            <a:extLst>
              <a:ext uri="{FF2B5EF4-FFF2-40B4-BE49-F238E27FC236}">
                <a16:creationId xmlns:a16="http://schemas.microsoft.com/office/drawing/2014/main" id="{1C02FD50-4FBA-936E-388E-2AA038815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856" y="3469514"/>
            <a:ext cx="2251176" cy="2922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064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types of method&#10;&#10;Description automatically generated with medium confidence">
            <a:extLst>
              <a:ext uri="{FF2B5EF4-FFF2-40B4-BE49-F238E27FC236}">
                <a16:creationId xmlns:a16="http://schemas.microsoft.com/office/drawing/2014/main" id="{DB7A9D9E-B711-8F2E-6EFE-44AA1B8D48A2}"/>
              </a:ext>
            </a:extLst>
          </p:cNvPr>
          <p:cNvPicPr>
            <a:picLocks noChangeAspect="1"/>
          </p:cNvPicPr>
          <p:nvPr/>
        </p:nvPicPr>
        <p:blipFill>
          <a:blip r:embed="rId2"/>
          <a:stretch>
            <a:fillRect/>
          </a:stretch>
        </p:blipFill>
        <p:spPr>
          <a:xfrm>
            <a:off x="3229897" y="412955"/>
            <a:ext cx="7772399" cy="5869857"/>
          </a:xfrm>
          <a:prstGeom prst="rect">
            <a:avLst/>
          </a:prstGeom>
        </p:spPr>
      </p:pic>
      <p:sp>
        <p:nvSpPr>
          <p:cNvPr id="5" name="TextBox 4">
            <a:extLst>
              <a:ext uri="{FF2B5EF4-FFF2-40B4-BE49-F238E27FC236}">
                <a16:creationId xmlns:a16="http://schemas.microsoft.com/office/drawing/2014/main" id="{EFD4088D-C7DD-22D3-4E79-D6A484A45EE6}"/>
              </a:ext>
            </a:extLst>
          </p:cNvPr>
          <p:cNvSpPr txBox="1"/>
          <p:nvPr/>
        </p:nvSpPr>
        <p:spPr>
          <a:xfrm>
            <a:off x="265471" y="412955"/>
            <a:ext cx="2212258" cy="461665"/>
          </a:xfrm>
          <a:prstGeom prst="rect">
            <a:avLst/>
          </a:prstGeom>
          <a:noFill/>
        </p:spPr>
        <p:txBody>
          <a:bodyPr wrap="square" rtlCol="0">
            <a:spAutoFit/>
          </a:bodyPr>
          <a:lstStyle/>
          <a:p>
            <a:r>
              <a:rPr lang="en-US" sz="2400" dirty="0"/>
              <a:t>BASE MODELS:</a:t>
            </a:r>
          </a:p>
        </p:txBody>
      </p:sp>
      <p:sp>
        <p:nvSpPr>
          <p:cNvPr id="6" name="TextBox 5">
            <a:extLst>
              <a:ext uri="{FF2B5EF4-FFF2-40B4-BE49-F238E27FC236}">
                <a16:creationId xmlns:a16="http://schemas.microsoft.com/office/drawing/2014/main" id="{2388446D-79BE-5E0E-7102-684D983ADFD3}"/>
              </a:ext>
            </a:extLst>
          </p:cNvPr>
          <p:cNvSpPr txBox="1"/>
          <p:nvPr/>
        </p:nvSpPr>
        <p:spPr>
          <a:xfrm>
            <a:off x="265471" y="874620"/>
            <a:ext cx="2477729" cy="369332"/>
          </a:xfrm>
          <a:prstGeom prst="rect">
            <a:avLst/>
          </a:prstGeom>
          <a:noFill/>
        </p:spPr>
        <p:txBody>
          <a:bodyPr wrap="square" rtlCol="0">
            <a:spAutoFit/>
          </a:bodyPr>
          <a:lstStyle/>
          <a:p>
            <a:r>
              <a:rPr lang="en-US" dirty="0"/>
              <a:t>AVERAGE METHOD:</a:t>
            </a:r>
          </a:p>
        </p:txBody>
      </p:sp>
    </p:spTree>
    <p:extLst>
      <p:ext uri="{BB962C8B-B14F-4D97-AF65-F5344CB8AC3E}">
        <p14:creationId xmlns:p14="http://schemas.microsoft.com/office/powerpoint/2010/main" val="343516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5AAF5E-2E4B-9EEA-BDC8-615A45D34D7E}"/>
              </a:ext>
            </a:extLst>
          </p:cNvPr>
          <p:cNvSpPr txBox="1"/>
          <p:nvPr/>
        </p:nvSpPr>
        <p:spPr>
          <a:xfrm>
            <a:off x="2934928" y="259397"/>
            <a:ext cx="6607277" cy="646331"/>
          </a:xfrm>
          <a:prstGeom prst="rect">
            <a:avLst/>
          </a:prstGeom>
          <a:noFill/>
        </p:spPr>
        <p:txBody>
          <a:bodyPr wrap="square">
            <a:spAutoFit/>
          </a:bodyPr>
          <a:lstStyle/>
          <a:p>
            <a:pPr algn="ctr"/>
            <a:r>
              <a:rPr lang="en-US" sz="1800" dirty="0"/>
              <a:t>PERFORMANCE METRICS OF </a:t>
            </a:r>
          </a:p>
          <a:p>
            <a:pPr algn="ctr"/>
            <a:r>
              <a:rPr lang="en-US" dirty="0"/>
              <a:t>AVERAGE METHOD</a:t>
            </a:r>
          </a:p>
        </p:txBody>
      </p:sp>
      <p:graphicFrame>
        <p:nvGraphicFramePr>
          <p:cNvPr id="8" name="Table 7">
            <a:extLst>
              <a:ext uri="{FF2B5EF4-FFF2-40B4-BE49-F238E27FC236}">
                <a16:creationId xmlns:a16="http://schemas.microsoft.com/office/drawing/2014/main" id="{D4ABF7F6-7C87-47F0-B771-36BD84E225E3}"/>
              </a:ext>
            </a:extLst>
          </p:cNvPr>
          <p:cNvGraphicFramePr>
            <a:graphicFrameLocks noGrp="1"/>
          </p:cNvGraphicFramePr>
          <p:nvPr>
            <p:extLst>
              <p:ext uri="{D42A27DB-BD31-4B8C-83A1-F6EECF244321}">
                <p14:modId xmlns:p14="http://schemas.microsoft.com/office/powerpoint/2010/main" val="2415195963"/>
              </p:ext>
            </p:extLst>
          </p:nvPr>
        </p:nvGraphicFramePr>
        <p:xfrm>
          <a:off x="2032000" y="2151626"/>
          <a:ext cx="8128000" cy="3703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370840">
                <a:tc>
                  <a:txBody>
                    <a:bodyPr/>
                    <a:lstStyle/>
                    <a:p>
                      <a:r>
                        <a:rPr lang="en-US" dirty="0"/>
                        <a:t>MSE TRAIN</a:t>
                      </a:r>
                    </a:p>
                  </a:txBody>
                  <a:tcPr/>
                </a:tc>
                <a:tc>
                  <a:txBody>
                    <a:bodyPr/>
                    <a:lstStyle/>
                    <a:p>
                      <a:r>
                        <a:rPr lang="en-US" dirty="0"/>
                        <a:t>6.105</a:t>
                      </a:r>
                    </a:p>
                  </a:txBody>
                  <a:tcPr/>
                </a:tc>
                <a:extLst>
                  <a:ext uri="{0D108BD9-81ED-4DB2-BD59-A6C34878D82A}">
                    <a16:rowId xmlns:a16="http://schemas.microsoft.com/office/drawing/2014/main" val="935844773"/>
                  </a:ext>
                </a:extLst>
              </a:tr>
              <a:tr h="370840">
                <a:tc>
                  <a:txBody>
                    <a:bodyPr/>
                    <a:lstStyle/>
                    <a:p>
                      <a:r>
                        <a:rPr lang="en-US" dirty="0"/>
                        <a:t>RMSE TRAIN</a:t>
                      </a:r>
                    </a:p>
                  </a:txBody>
                  <a:tcPr/>
                </a:tc>
                <a:tc>
                  <a:txBody>
                    <a:bodyPr/>
                    <a:lstStyle/>
                    <a:p>
                      <a:r>
                        <a:rPr lang="en-US" dirty="0"/>
                        <a:t>2.470</a:t>
                      </a:r>
                    </a:p>
                  </a:txBody>
                  <a:tcPr/>
                </a:tc>
                <a:extLst>
                  <a:ext uri="{0D108BD9-81ED-4DB2-BD59-A6C34878D82A}">
                    <a16:rowId xmlns:a16="http://schemas.microsoft.com/office/drawing/2014/main" val="1733001645"/>
                  </a:ext>
                </a:extLst>
              </a:tr>
              <a:tr h="370840">
                <a:tc>
                  <a:txBody>
                    <a:bodyPr/>
                    <a:lstStyle/>
                    <a:p>
                      <a:r>
                        <a:rPr lang="en-US" dirty="0"/>
                        <a:t>Q-VALUE</a:t>
                      </a:r>
                    </a:p>
                  </a:txBody>
                  <a:tcPr/>
                </a:tc>
                <a:tc>
                  <a:txBody>
                    <a:bodyPr/>
                    <a:lstStyle/>
                    <a:p>
                      <a:r>
                        <a:rPr lang="en-US" dirty="0"/>
                        <a:t>3572.03</a:t>
                      </a:r>
                    </a:p>
                  </a:txBody>
                  <a:tcPr/>
                </a:tc>
                <a:extLst>
                  <a:ext uri="{0D108BD9-81ED-4DB2-BD59-A6C34878D82A}">
                    <a16:rowId xmlns:a16="http://schemas.microsoft.com/office/drawing/2014/main" val="613051527"/>
                  </a:ext>
                </a:extLst>
              </a:tr>
              <a:tr h="370840">
                <a:tc>
                  <a:txBody>
                    <a:bodyPr/>
                    <a:lstStyle/>
                    <a:p>
                      <a:r>
                        <a:rPr lang="en-US" dirty="0"/>
                        <a:t>MEAN OF RESIDUAL</a:t>
                      </a:r>
                    </a:p>
                  </a:txBody>
                  <a:tcPr/>
                </a:tc>
                <a:tc>
                  <a:txBody>
                    <a:bodyPr/>
                    <a:lstStyle/>
                    <a:p>
                      <a:r>
                        <a:rPr lang="en-US" dirty="0"/>
                        <a:t>-0.9792</a:t>
                      </a:r>
                    </a:p>
                  </a:txBody>
                  <a:tcPr/>
                </a:tc>
                <a:extLst>
                  <a:ext uri="{0D108BD9-81ED-4DB2-BD59-A6C34878D82A}">
                    <a16:rowId xmlns:a16="http://schemas.microsoft.com/office/drawing/2014/main" val="3681300260"/>
                  </a:ext>
                </a:extLst>
              </a:tr>
              <a:tr h="370840">
                <a:tc>
                  <a:txBody>
                    <a:bodyPr/>
                    <a:lstStyle/>
                    <a:p>
                      <a:r>
                        <a:rPr lang="en-US" dirty="0"/>
                        <a:t>MEAN OF FORECASTED</a:t>
                      </a:r>
                    </a:p>
                  </a:txBody>
                  <a:tcPr/>
                </a:tc>
                <a:tc>
                  <a:txBody>
                    <a:bodyPr/>
                    <a:lstStyle/>
                    <a:p>
                      <a:r>
                        <a:rPr lang="en-US" dirty="0"/>
                        <a:t>0.0187</a:t>
                      </a:r>
                    </a:p>
                  </a:txBody>
                  <a:tcPr/>
                </a:tc>
                <a:extLst>
                  <a:ext uri="{0D108BD9-81ED-4DB2-BD59-A6C34878D82A}">
                    <a16:rowId xmlns:a16="http://schemas.microsoft.com/office/drawing/2014/main" val="386810589"/>
                  </a:ext>
                </a:extLst>
              </a:tr>
              <a:tr h="370840">
                <a:tc>
                  <a:txBody>
                    <a:bodyPr/>
                    <a:lstStyle/>
                    <a:p>
                      <a:r>
                        <a:rPr lang="en-US" dirty="0"/>
                        <a:t>VARIANCE OF RESIDUAL</a:t>
                      </a:r>
                    </a:p>
                  </a:txBody>
                  <a:tcPr/>
                </a:tc>
                <a:tc>
                  <a:txBody>
                    <a:bodyPr/>
                    <a:lstStyle/>
                    <a:p>
                      <a:r>
                        <a:rPr lang="en-US" dirty="0"/>
                        <a:t>5.1466</a:t>
                      </a:r>
                    </a:p>
                  </a:txBody>
                  <a:tcPr/>
                </a:tc>
                <a:extLst>
                  <a:ext uri="{0D108BD9-81ED-4DB2-BD59-A6C34878D82A}">
                    <a16:rowId xmlns:a16="http://schemas.microsoft.com/office/drawing/2014/main" val="1248373118"/>
                  </a:ext>
                </a:extLst>
              </a:tr>
              <a:tr h="370840">
                <a:tc>
                  <a:txBody>
                    <a:bodyPr/>
                    <a:lstStyle/>
                    <a:p>
                      <a:r>
                        <a:rPr lang="en-US" dirty="0"/>
                        <a:t>VARIANCE OF FORECASTED</a:t>
                      </a:r>
                    </a:p>
                  </a:txBody>
                  <a:tcPr/>
                </a:tc>
                <a:tc>
                  <a:txBody>
                    <a:bodyPr/>
                    <a:lstStyle/>
                    <a:p>
                      <a:r>
                        <a:rPr lang="en-US" dirty="0"/>
                        <a:t>2.2381</a:t>
                      </a:r>
                    </a:p>
                  </a:txBody>
                  <a:tcPr/>
                </a:tc>
                <a:extLst>
                  <a:ext uri="{0D108BD9-81ED-4DB2-BD59-A6C34878D82A}">
                    <a16:rowId xmlns:a16="http://schemas.microsoft.com/office/drawing/2014/main" val="3497829504"/>
                  </a:ext>
                </a:extLst>
              </a:tr>
              <a:tr h="370840">
                <a:tc>
                  <a:txBody>
                    <a:bodyPr/>
                    <a:lstStyle/>
                    <a:p>
                      <a:r>
                        <a:rPr lang="en-US" dirty="0"/>
                        <a:t>MSE TEST</a:t>
                      </a:r>
                    </a:p>
                  </a:txBody>
                  <a:tcPr/>
                </a:tc>
                <a:tc>
                  <a:txBody>
                    <a:bodyPr/>
                    <a:lstStyle/>
                    <a:p>
                      <a:r>
                        <a:rPr lang="en-US" dirty="0"/>
                        <a:t>2.2385</a:t>
                      </a:r>
                    </a:p>
                  </a:txBody>
                  <a:tcPr/>
                </a:tc>
                <a:extLst>
                  <a:ext uri="{0D108BD9-81ED-4DB2-BD59-A6C34878D82A}">
                    <a16:rowId xmlns:a16="http://schemas.microsoft.com/office/drawing/2014/main" val="3139635632"/>
                  </a:ext>
                </a:extLst>
              </a:tr>
              <a:tr h="370840">
                <a:tc>
                  <a:txBody>
                    <a:bodyPr/>
                    <a:lstStyle/>
                    <a:p>
                      <a:r>
                        <a:rPr lang="en-US" dirty="0"/>
                        <a:t>RMSE TEST</a:t>
                      </a:r>
                    </a:p>
                  </a:txBody>
                  <a:tcPr/>
                </a:tc>
                <a:tc>
                  <a:txBody>
                    <a:bodyPr/>
                    <a:lstStyle/>
                    <a:p>
                      <a:r>
                        <a:rPr lang="en-US" dirty="0"/>
                        <a:t>1.496</a:t>
                      </a:r>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370335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D8CA6A-6843-A3BB-EBDE-FD5D8C571E4F}"/>
              </a:ext>
            </a:extLst>
          </p:cNvPr>
          <p:cNvSpPr txBox="1"/>
          <p:nvPr/>
        </p:nvSpPr>
        <p:spPr>
          <a:xfrm>
            <a:off x="471948" y="2754997"/>
            <a:ext cx="2669459" cy="369332"/>
          </a:xfrm>
          <a:prstGeom prst="rect">
            <a:avLst/>
          </a:prstGeom>
          <a:noFill/>
        </p:spPr>
        <p:txBody>
          <a:bodyPr wrap="square" rtlCol="0">
            <a:spAutoFit/>
          </a:bodyPr>
          <a:lstStyle/>
          <a:p>
            <a:r>
              <a:rPr lang="en-US" dirty="0"/>
              <a:t>NAÏVE METHOD:</a:t>
            </a:r>
          </a:p>
        </p:txBody>
      </p:sp>
      <p:pic>
        <p:nvPicPr>
          <p:cNvPr id="12290" name="Picture 2">
            <a:extLst>
              <a:ext uri="{FF2B5EF4-FFF2-40B4-BE49-F238E27FC236}">
                <a16:creationId xmlns:a16="http://schemas.microsoft.com/office/drawing/2014/main" id="{9A5D757A-E0AB-BB6A-9AC8-93F436EC9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115" y="673229"/>
            <a:ext cx="375920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C940354-4EA2-7A42-AB1A-9F4A650A3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886" y="609729"/>
            <a:ext cx="3759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80662844-1450-DB02-2DC3-6BA6EE99E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886" y="3564809"/>
            <a:ext cx="37592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B680B5-4E1D-F11D-12DB-A0F059C93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115" y="3564809"/>
            <a:ext cx="37592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8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40E8CB-D2FD-7BBC-D1B0-432C8095E2D9}"/>
              </a:ext>
            </a:extLst>
          </p:cNvPr>
          <p:cNvSpPr txBox="1"/>
          <p:nvPr/>
        </p:nvSpPr>
        <p:spPr>
          <a:xfrm>
            <a:off x="3043084" y="333138"/>
            <a:ext cx="6105832" cy="646331"/>
          </a:xfrm>
          <a:prstGeom prst="rect">
            <a:avLst/>
          </a:prstGeom>
          <a:noFill/>
        </p:spPr>
        <p:txBody>
          <a:bodyPr wrap="square">
            <a:spAutoFit/>
          </a:bodyPr>
          <a:lstStyle/>
          <a:p>
            <a:pPr algn="ctr"/>
            <a:r>
              <a:rPr lang="en-US" sz="1800" dirty="0"/>
              <a:t>PERFORMANCE METRICS OF </a:t>
            </a:r>
          </a:p>
          <a:p>
            <a:pPr algn="ctr"/>
            <a:r>
              <a:rPr lang="en-US" dirty="0"/>
              <a:t>NAIVE METHOD</a:t>
            </a:r>
          </a:p>
        </p:txBody>
      </p:sp>
      <p:graphicFrame>
        <p:nvGraphicFramePr>
          <p:cNvPr id="6" name="Table 5">
            <a:extLst>
              <a:ext uri="{FF2B5EF4-FFF2-40B4-BE49-F238E27FC236}">
                <a16:creationId xmlns:a16="http://schemas.microsoft.com/office/drawing/2014/main" id="{8A48D59E-58E8-D511-A98D-62FDBB7C65DA}"/>
              </a:ext>
            </a:extLst>
          </p:cNvPr>
          <p:cNvGraphicFramePr>
            <a:graphicFrameLocks noGrp="1"/>
          </p:cNvGraphicFramePr>
          <p:nvPr>
            <p:extLst>
              <p:ext uri="{D42A27DB-BD31-4B8C-83A1-F6EECF244321}">
                <p14:modId xmlns:p14="http://schemas.microsoft.com/office/powerpoint/2010/main" val="2976438246"/>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dirty="0"/>
                        <a:t>0.0440</a:t>
                      </a:r>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dirty="0"/>
                        <a:t>0.209</a:t>
                      </a:r>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dirty="0"/>
                        <a:t>3572.98</a:t>
                      </a:r>
                    </a:p>
                  </a:txBody>
                  <a:tcPr/>
                </a:tc>
                <a:extLst>
                  <a:ext uri="{0D108BD9-81ED-4DB2-BD59-A6C34878D82A}">
                    <a16:rowId xmlns:a16="http://schemas.microsoft.com/office/drawing/2014/main" val="613051527"/>
                  </a:ext>
                </a:extLst>
              </a:tr>
              <a:tr h="169937">
                <a:tc>
                  <a:txBody>
                    <a:bodyPr/>
                    <a:lstStyle/>
                    <a:p>
                      <a:r>
                        <a:rPr lang="en-US" dirty="0"/>
                        <a:t>MEAN OF RESIDUAL</a:t>
                      </a:r>
                    </a:p>
                  </a:txBody>
                  <a:tcPr/>
                </a:tc>
                <a:tc>
                  <a:txBody>
                    <a:bodyPr/>
                    <a:lstStyle/>
                    <a:p>
                      <a:r>
                        <a:rPr lang="en-US" dirty="0"/>
                        <a:t>-0.00029</a:t>
                      </a:r>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0 (21.073)</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dirty="0"/>
                        <a:t>0.0440</a:t>
                      </a:r>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0 (</a:t>
                      </a:r>
                      <a:r>
                        <a:rPr lang="en-US" sz="1800" b="0" i="0" u="none" strike="noStrike" kern="1200" dirty="0">
                          <a:solidFill>
                            <a:schemeClr val="dk1"/>
                          </a:solidFill>
                          <a:effectLst/>
                          <a:latin typeface="+mn-lt"/>
                          <a:ea typeface="+mn-ea"/>
                          <a:cs typeface="+mn-cs"/>
                        </a:rPr>
                        <a:t>5.05e-29)</a:t>
                      </a:r>
                      <a:endParaRPr lang="en-US" dirty="0"/>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2.341</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dirty="0"/>
                        <a:t>1.530</a:t>
                      </a:r>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3005286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46050E-6947-3F40-3C23-5351A021C5AB}"/>
              </a:ext>
            </a:extLst>
          </p:cNvPr>
          <p:cNvSpPr txBox="1"/>
          <p:nvPr/>
        </p:nvSpPr>
        <p:spPr>
          <a:xfrm>
            <a:off x="471948" y="2754997"/>
            <a:ext cx="2669459" cy="369332"/>
          </a:xfrm>
          <a:prstGeom prst="rect">
            <a:avLst/>
          </a:prstGeom>
          <a:noFill/>
        </p:spPr>
        <p:txBody>
          <a:bodyPr wrap="square" rtlCol="0">
            <a:spAutoFit/>
          </a:bodyPr>
          <a:lstStyle/>
          <a:p>
            <a:r>
              <a:rPr lang="en-US" dirty="0"/>
              <a:t>DRIFT METHOD:</a:t>
            </a:r>
          </a:p>
        </p:txBody>
      </p:sp>
      <p:pic>
        <p:nvPicPr>
          <p:cNvPr id="6" name="Picture 5" descr="A group of graphs showing different types of graphs&#10;&#10;Description automatically generated">
            <a:extLst>
              <a:ext uri="{FF2B5EF4-FFF2-40B4-BE49-F238E27FC236}">
                <a16:creationId xmlns:a16="http://schemas.microsoft.com/office/drawing/2014/main" id="{32C4551C-386C-2F40-67F1-F5418E691DFA}"/>
              </a:ext>
            </a:extLst>
          </p:cNvPr>
          <p:cNvPicPr>
            <a:picLocks noChangeAspect="1"/>
          </p:cNvPicPr>
          <p:nvPr/>
        </p:nvPicPr>
        <p:blipFill>
          <a:blip r:embed="rId2"/>
          <a:stretch>
            <a:fillRect/>
          </a:stretch>
        </p:blipFill>
        <p:spPr>
          <a:xfrm>
            <a:off x="2713703" y="552450"/>
            <a:ext cx="8686799" cy="5686118"/>
          </a:xfrm>
          <a:prstGeom prst="rect">
            <a:avLst/>
          </a:prstGeom>
        </p:spPr>
      </p:pic>
    </p:spTree>
    <p:extLst>
      <p:ext uri="{BB962C8B-B14F-4D97-AF65-F5344CB8AC3E}">
        <p14:creationId xmlns:p14="http://schemas.microsoft.com/office/powerpoint/2010/main" val="13800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54021-5CFA-560F-0DC5-4DD81870AB56}"/>
              </a:ext>
            </a:extLst>
          </p:cNvPr>
          <p:cNvSpPr txBox="1"/>
          <p:nvPr/>
        </p:nvSpPr>
        <p:spPr>
          <a:xfrm>
            <a:off x="3043084" y="421628"/>
            <a:ext cx="6105832" cy="646331"/>
          </a:xfrm>
          <a:prstGeom prst="rect">
            <a:avLst/>
          </a:prstGeom>
          <a:noFill/>
        </p:spPr>
        <p:txBody>
          <a:bodyPr wrap="square">
            <a:spAutoFit/>
          </a:bodyPr>
          <a:lstStyle/>
          <a:p>
            <a:pPr algn="ctr"/>
            <a:r>
              <a:rPr lang="en-US" sz="1800" dirty="0"/>
              <a:t>PERFORMANCE METRICS OF </a:t>
            </a:r>
          </a:p>
          <a:p>
            <a:pPr algn="ctr"/>
            <a:r>
              <a:rPr lang="en-US" dirty="0"/>
              <a:t>DRIFT METHOD</a:t>
            </a:r>
          </a:p>
        </p:txBody>
      </p:sp>
      <p:graphicFrame>
        <p:nvGraphicFramePr>
          <p:cNvPr id="6" name="Table 5">
            <a:extLst>
              <a:ext uri="{FF2B5EF4-FFF2-40B4-BE49-F238E27FC236}">
                <a16:creationId xmlns:a16="http://schemas.microsoft.com/office/drawing/2014/main" id="{4AF3CA98-4A6C-F6B5-5F5A-A2FAF4A388B9}"/>
              </a:ext>
            </a:extLst>
          </p:cNvPr>
          <p:cNvGraphicFramePr>
            <a:graphicFrameLocks noGrp="1"/>
          </p:cNvGraphicFramePr>
          <p:nvPr>
            <p:extLst>
              <p:ext uri="{D42A27DB-BD31-4B8C-83A1-F6EECF244321}">
                <p14:modId xmlns:p14="http://schemas.microsoft.com/office/powerpoint/2010/main" val="685688534"/>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dirty="0"/>
                        <a:t>0.01780</a:t>
                      </a:r>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dirty="0"/>
                        <a:t>0.1333</a:t>
                      </a:r>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dirty="0"/>
                        <a:t>3596.99</a:t>
                      </a:r>
                    </a:p>
                  </a:txBody>
                  <a:tcPr/>
                </a:tc>
                <a:extLst>
                  <a:ext uri="{0D108BD9-81ED-4DB2-BD59-A6C34878D82A}">
                    <a16:rowId xmlns:a16="http://schemas.microsoft.com/office/drawing/2014/main" val="613051527"/>
                  </a:ext>
                </a:extLst>
              </a:tr>
              <a:tr h="169937">
                <a:tc>
                  <a:txBody>
                    <a:bodyPr/>
                    <a:lstStyle/>
                    <a:p>
                      <a:r>
                        <a:rPr lang="en-US" dirty="0"/>
                        <a:t>MEAN OF RESIDUAL</a:t>
                      </a:r>
                    </a:p>
                  </a:txBody>
                  <a:tcPr/>
                </a:tc>
                <a:tc>
                  <a:txBody>
                    <a:bodyPr/>
                    <a:lstStyle/>
                    <a:p>
                      <a:r>
                        <a:rPr lang="en-US" dirty="0"/>
                        <a:t>0.00050</a:t>
                      </a:r>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0.846</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dirty="0"/>
                        <a:t>0.0178</a:t>
                      </a:r>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2.781</a:t>
                      </a:r>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3.497</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dirty="0"/>
                        <a:t>1.870</a:t>
                      </a:r>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68016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1141413" y="618518"/>
            <a:ext cx="9905998" cy="1478570"/>
          </a:xfrm>
        </p:spPr>
        <p:txBody>
          <a:bodyPr>
            <a:normAutofit/>
          </a:bodyPr>
          <a:lstStyle/>
          <a:p>
            <a:pPr algn="ctr"/>
            <a:r>
              <a:rPr lang="en-US" dirty="0"/>
              <a:t>Contents</a:t>
            </a:r>
          </a:p>
        </p:txBody>
      </p:sp>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19383" r="14904" b="3"/>
          <a:stretch/>
        </p:blipFill>
        <p:spPr>
          <a:xfrm>
            <a:off x="1" y="0"/>
            <a:ext cx="4636008" cy="68580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Content Placeholder 4">
            <a:extLst>
              <a:ext uri="{FF2B5EF4-FFF2-40B4-BE49-F238E27FC236}">
                <a16:creationId xmlns:a16="http://schemas.microsoft.com/office/drawing/2014/main" id="{8853F2DA-E7B6-B019-DE24-FC9395663281}"/>
              </a:ext>
            </a:extLst>
          </p:cNvPr>
          <p:cNvSpPr>
            <a:spLocks noGrp="1"/>
          </p:cNvSpPr>
          <p:nvPr>
            <p:ph idx="1"/>
          </p:nvPr>
        </p:nvSpPr>
        <p:spPr>
          <a:xfrm>
            <a:off x="5034579" y="2249487"/>
            <a:ext cx="6012832" cy="3541714"/>
          </a:xfrm>
        </p:spPr>
        <p:txBody>
          <a:bodyPr>
            <a:normAutofit/>
          </a:bodyPr>
          <a:lstStyle/>
          <a:p>
            <a:pPr rtl="0" fontAlgn="base">
              <a:lnSpc>
                <a:spcPct val="110000"/>
              </a:lnSpc>
              <a:spcBef>
                <a:spcPts val="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Introduction to Dataset</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Stationarity</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Time Series Decomposition</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Holts-Winter Method</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Feature Selection</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Base Models</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Multiple Linear Regression</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ARMA models</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SARIMA model</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Model comparison</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Best model forecast</a:t>
            </a:r>
          </a:p>
          <a:p>
            <a:pPr rtl="0" fontAlgn="base">
              <a:lnSpc>
                <a:spcPct val="110000"/>
              </a:lnSpc>
              <a:spcBef>
                <a:spcPts val="320"/>
              </a:spcBef>
              <a:spcAft>
                <a:spcPts val="0"/>
              </a:spcAft>
              <a:buFont typeface="Arial" panose="020B0604020202020204" pitchFamily="34" charset="0"/>
              <a:buChar char="•"/>
            </a:pPr>
            <a:r>
              <a:rPr lang="en-US" sz="1500" b="0" i="0" u="none" strike="noStrike" dirty="0">
                <a:effectLst/>
                <a:latin typeface="Times New Roman" panose="02020603050405020304" pitchFamily="18" charset="0"/>
              </a:rPr>
              <a:t>Conclusion and Future Scope</a:t>
            </a:r>
          </a:p>
        </p:txBody>
      </p:sp>
    </p:spTree>
    <p:extLst>
      <p:ext uri="{BB962C8B-B14F-4D97-AF65-F5344CB8AC3E}">
        <p14:creationId xmlns:p14="http://schemas.microsoft.com/office/powerpoint/2010/main" val="2692957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B0563E-8217-503B-8C07-94647746EE06}"/>
              </a:ext>
            </a:extLst>
          </p:cNvPr>
          <p:cNvSpPr txBox="1"/>
          <p:nvPr/>
        </p:nvSpPr>
        <p:spPr>
          <a:xfrm>
            <a:off x="471948" y="2754997"/>
            <a:ext cx="2669459" cy="369332"/>
          </a:xfrm>
          <a:prstGeom prst="rect">
            <a:avLst/>
          </a:prstGeom>
          <a:noFill/>
        </p:spPr>
        <p:txBody>
          <a:bodyPr wrap="square" rtlCol="0">
            <a:spAutoFit/>
          </a:bodyPr>
          <a:lstStyle/>
          <a:p>
            <a:r>
              <a:rPr lang="en-US" dirty="0"/>
              <a:t>SES METHOD:</a:t>
            </a:r>
          </a:p>
        </p:txBody>
      </p:sp>
      <p:pic>
        <p:nvPicPr>
          <p:cNvPr id="6" name="Picture 5" descr="A group of graphs showing different types of graphs&#10;&#10;Description automatically generated with medium confidence">
            <a:extLst>
              <a:ext uri="{FF2B5EF4-FFF2-40B4-BE49-F238E27FC236}">
                <a16:creationId xmlns:a16="http://schemas.microsoft.com/office/drawing/2014/main" id="{5569F79B-20CF-68CE-FE02-E4D83D712A85}"/>
              </a:ext>
            </a:extLst>
          </p:cNvPr>
          <p:cNvPicPr>
            <a:picLocks noChangeAspect="1"/>
          </p:cNvPicPr>
          <p:nvPr/>
        </p:nvPicPr>
        <p:blipFill>
          <a:blip r:embed="rId2"/>
          <a:stretch>
            <a:fillRect/>
          </a:stretch>
        </p:blipFill>
        <p:spPr>
          <a:xfrm>
            <a:off x="2802194" y="250724"/>
            <a:ext cx="8917858" cy="6132466"/>
          </a:xfrm>
          <a:prstGeom prst="rect">
            <a:avLst/>
          </a:prstGeom>
        </p:spPr>
      </p:pic>
    </p:spTree>
    <p:extLst>
      <p:ext uri="{BB962C8B-B14F-4D97-AF65-F5344CB8AC3E}">
        <p14:creationId xmlns:p14="http://schemas.microsoft.com/office/powerpoint/2010/main" val="322627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9A17A62-2D84-9125-AC7A-B7B1CFED741A}"/>
              </a:ext>
            </a:extLst>
          </p:cNvPr>
          <p:cNvGraphicFramePr>
            <a:graphicFrameLocks noGrp="1"/>
          </p:cNvGraphicFramePr>
          <p:nvPr>
            <p:extLst>
              <p:ext uri="{D42A27DB-BD31-4B8C-83A1-F6EECF244321}">
                <p14:modId xmlns:p14="http://schemas.microsoft.com/office/powerpoint/2010/main" val="3102195501"/>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dirty="0"/>
                        <a:t>6.2699</a:t>
                      </a:r>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dirty="0"/>
                        <a:t>2.5039</a:t>
                      </a:r>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dirty="0"/>
                        <a:t>3572.98</a:t>
                      </a:r>
                    </a:p>
                  </a:txBody>
                  <a:tcPr/>
                </a:tc>
                <a:extLst>
                  <a:ext uri="{0D108BD9-81ED-4DB2-BD59-A6C34878D82A}">
                    <a16:rowId xmlns:a16="http://schemas.microsoft.com/office/drawing/2014/main" val="613051527"/>
                  </a:ext>
                </a:extLst>
              </a:tr>
              <a:tr h="214182">
                <a:tc>
                  <a:txBody>
                    <a:bodyPr/>
                    <a:lstStyle/>
                    <a:p>
                      <a:r>
                        <a:rPr lang="en-US" dirty="0"/>
                        <a:t>MEAN OF RESIDUAL</a:t>
                      </a:r>
                    </a:p>
                  </a:txBody>
                  <a:tcPr/>
                </a:tc>
                <a:tc>
                  <a:txBody>
                    <a:bodyPr/>
                    <a:lstStyle/>
                    <a:p>
                      <a:r>
                        <a:rPr lang="en-US" dirty="0"/>
                        <a:t>0.4071</a:t>
                      </a:r>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0.4264</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dirty="0"/>
                        <a:t>6.1027</a:t>
                      </a:r>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2.2381</a:t>
                      </a:r>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2.4199</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dirty="0"/>
                        <a:t>1.5556</a:t>
                      </a:r>
                    </a:p>
                  </a:txBody>
                  <a:tcPr/>
                </a:tc>
                <a:extLst>
                  <a:ext uri="{0D108BD9-81ED-4DB2-BD59-A6C34878D82A}">
                    <a16:rowId xmlns:a16="http://schemas.microsoft.com/office/drawing/2014/main" val="1475785179"/>
                  </a:ext>
                </a:extLst>
              </a:tr>
            </a:tbl>
          </a:graphicData>
        </a:graphic>
      </p:graphicFrame>
      <p:sp>
        <p:nvSpPr>
          <p:cNvPr id="6" name="TextBox 5">
            <a:extLst>
              <a:ext uri="{FF2B5EF4-FFF2-40B4-BE49-F238E27FC236}">
                <a16:creationId xmlns:a16="http://schemas.microsoft.com/office/drawing/2014/main" id="{A40C7D87-9C6B-13C0-4989-79F60C4E706D}"/>
              </a:ext>
            </a:extLst>
          </p:cNvPr>
          <p:cNvSpPr txBox="1"/>
          <p:nvPr/>
        </p:nvSpPr>
        <p:spPr>
          <a:xfrm>
            <a:off x="3043084" y="421629"/>
            <a:ext cx="6105832" cy="646331"/>
          </a:xfrm>
          <a:prstGeom prst="rect">
            <a:avLst/>
          </a:prstGeom>
          <a:noFill/>
        </p:spPr>
        <p:txBody>
          <a:bodyPr wrap="square">
            <a:spAutoFit/>
          </a:bodyPr>
          <a:lstStyle/>
          <a:p>
            <a:pPr algn="ctr"/>
            <a:r>
              <a:rPr lang="en-US" sz="1800" dirty="0"/>
              <a:t>PERFORMANCE METRICS OF </a:t>
            </a:r>
          </a:p>
          <a:p>
            <a:pPr algn="ctr"/>
            <a:r>
              <a:rPr lang="en-US" dirty="0"/>
              <a:t>SES METHOD</a:t>
            </a:r>
          </a:p>
        </p:txBody>
      </p:sp>
    </p:spTree>
    <p:extLst>
      <p:ext uri="{BB962C8B-B14F-4D97-AF65-F5344CB8AC3E}">
        <p14:creationId xmlns:p14="http://schemas.microsoft.com/office/powerpoint/2010/main" val="326771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EFA5FE-B811-E7AE-B678-AF5C28831B33}"/>
              </a:ext>
            </a:extLst>
          </p:cNvPr>
          <p:cNvSpPr txBox="1"/>
          <p:nvPr/>
        </p:nvSpPr>
        <p:spPr>
          <a:xfrm>
            <a:off x="4041059" y="235663"/>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MULTIPLE LINEAR REGRESSION</a:t>
            </a:r>
            <a:endParaRPr lang="en-US" dirty="0"/>
          </a:p>
        </p:txBody>
      </p:sp>
      <p:pic>
        <p:nvPicPr>
          <p:cNvPr id="18434" name="Picture 2">
            <a:extLst>
              <a:ext uri="{FF2B5EF4-FFF2-40B4-BE49-F238E27FC236}">
                <a16:creationId xmlns:a16="http://schemas.microsoft.com/office/drawing/2014/main" id="{45F616B7-08E6-9D2D-2B94-1D235677C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56" y="762410"/>
            <a:ext cx="4231354" cy="266659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1A029A96-5CC1-6EDA-689D-41A2B8E95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715" y="762410"/>
            <a:ext cx="4653935" cy="266659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BC78DFF3-85FE-C85B-0710-9D2AEC780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230" y="3819627"/>
            <a:ext cx="3788903" cy="10620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C53865-85B4-8116-49F3-C2C473BD29B9}"/>
              </a:ext>
            </a:extLst>
          </p:cNvPr>
          <p:cNvSpPr txBox="1"/>
          <p:nvPr/>
        </p:nvSpPr>
        <p:spPr>
          <a:xfrm>
            <a:off x="1069258" y="3819627"/>
            <a:ext cx="59436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Plot of MLR of train vs test and predicted values doesn’t make sense because the predicted plot didn’t go well. </a:t>
            </a:r>
          </a:p>
          <a:p>
            <a:pPr marL="285750" indent="-285750">
              <a:buFont typeface="Arial" panose="020B0604020202020204" pitchFamily="34" charset="0"/>
              <a:buChar char="•"/>
            </a:pPr>
            <a:r>
              <a:rPr lang="en-US" dirty="0"/>
              <a:t>ACF plot shows that the residuals doesn’t have any white noise. </a:t>
            </a:r>
          </a:p>
          <a:p>
            <a:pPr marL="285750" indent="-285750">
              <a:buFont typeface="Arial" panose="020B0604020202020204" pitchFamily="34" charset="0"/>
              <a:buChar char="•"/>
            </a:pPr>
            <a:r>
              <a:rPr lang="en-US" dirty="0"/>
              <a:t>The F-TEST shows that the p-value Is 0.0 and f-value is 3125.71. </a:t>
            </a:r>
          </a:p>
        </p:txBody>
      </p:sp>
    </p:spTree>
    <p:extLst>
      <p:ext uri="{BB962C8B-B14F-4D97-AF65-F5344CB8AC3E}">
        <p14:creationId xmlns:p14="http://schemas.microsoft.com/office/powerpoint/2010/main" val="397855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86B8D5-CAC2-C875-96F4-7FBCFCA05B52}"/>
              </a:ext>
            </a:extLst>
          </p:cNvPr>
          <p:cNvSpPr txBox="1"/>
          <p:nvPr/>
        </p:nvSpPr>
        <p:spPr>
          <a:xfrm>
            <a:off x="3043084" y="215151"/>
            <a:ext cx="6105832" cy="646331"/>
          </a:xfrm>
          <a:prstGeom prst="rect">
            <a:avLst/>
          </a:prstGeom>
          <a:noFill/>
        </p:spPr>
        <p:txBody>
          <a:bodyPr wrap="square">
            <a:spAutoFit/>
          </a:bodyPr>
          <a:lstStyle/>
          <a:p>
            <a:pPr algn="ctr"/>
            <a:r>
              <a:rPr lang="en-US" sz="1800" dirty="0"/>
              <a:t>PERFORMANCE METRICS OF </a:t>
            </a:r>
          </a:p>
          <a:p>
            <a:pPr algn="ctr"/>
            <a:r>
              <a:rPr lang="en-US" dirty="0"/>
              <a:t>MLR MODEL</a:t>
            </a:r>
          </a:p>
        </p:txBody>
      </p:sp>
      <p:graphicFrame>
        <p:nvGraphicFramePr>
          <p:cNvPr id="6" name="Table 5">
            <a:extLst>
              <a:ext uri="{FF2B5EF4-FFF2-40B4-BE49-F238E27FC236}">
                <a16:creationId xmlns:a16="http://schemas.microsoft.com/office/drawing/2014/main" id="{7091B721-CC0E-731E-D356-C306E4E9396C}"/>
              </a:ext>
            </a:extLst>
          </p:cNvPr>
          <p:cNvGraphicFramePr>
            <a:graphicFrameLocks noGrp="1"/>
          </p:cNvGraphicFramePr>
          <p:nvPr>
            <p:extLst>
              <p:ext uri="{D42A27DB-BD31-4B8C-83A1-F6EECF244321}">
                <p14:modId xmlns:p14="http://schemas.microsoft.com/office/powerpoint/2010/main" val="971539498"/>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dirty="0"/>
                        <a:t>1.8347</a:t>
                      </a:r>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dirty="0"/>
                        <a:t>1.3545</a:t>
                      </a:r>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dirty="0"/>
                        <a:t>3671.90</a:t>
                      </a:r>
                    </a:p>
                  </a:txBody>
                  <a:tcPr/>
                </a:tc>
                <a:extLst>
                  <a:ext uri="{0D108BD9-81ED-4DB2-BD59-A6C34878D82A}">
                    <a16:rowId xmlns:a16="http://schemas.microsoft.com/office/drawing/2014/main" val="613051527"/>
                  </a:ext>
                </a:extLst>
              </a:tr>
              <a:tr h="214182">
                <a:tc>
                  <a:txBody>
                    <a:bodyPr/>
                    <a:lstStyle/>
                    <a:p>
                      <a:r>
                        <a:rPr lang="en-US" dirty="0"/>
                        <a:t>MEAN OF RESIDUAL</a:t>
                      </a:r>
                    </a:p>
                  </a:txBody>
                  <a:tcPr/>
                </a:tc>
                <a:tc>
                  <a:txBody>
                    <a:bodyPr/>
                    <a:lstStyle/>
                    <a:p>
                      <a:r>
                        <a:rPr lang="en-US" dirty="0"/>
                        <a:t>-5.8280</a:t>
                      </a:r>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-3.263</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dirty="0"/>
                        <a:t>16.4792</a:t>
                      </a:r>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1.8347</a:t>
                      </a:r>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50.4449</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dirty="0"/>
                        <a:t>7.102</a:t>
                      </a:r>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128397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C75A-4CF9-348A-EC2D-124DB914A951}"/>
              </a:ext>
            </a:extLst>
          </p:cNvPr>
          <p:cNvSpPr txBox="1"/>
          <p:nvPr/>
        </p:nvSpPr>
        <p:spPr>
          <a:xfrm>
            <a:off x="3731342" y="161921"/>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ARMA, ARIMA AND SARIMA MODELS:</a:t>
            </a:r>
            <a:endParaRPr lang="en-US" dirty="0"/>
          </a:p>
        </p:txBody>
      </p:sp>
      <p:pic>
        <p:nvPicPr>
          <p:cNvPr id="20482" name="Picture 2">
            <a:extLst>
              <a:ext uri="{FF2B5EF4-FFF2-40B4-BE49-F238E27FC236}">
                <a16:creationId xmlns:a16="http://schemas.microsoft.com/office/drawing/2014/main" id="{D100EC3F-3B16-3480-3C20-BC9E0D680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77" y="779616"/>
            <a:ext cx="3435965" cy="246502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78350C22-8512-BA23-4814-B2D9500B3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77" y="3613356"/>
            <a:ext cx="3544119" cy="2649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F5030EB-51D7-5F0C-0918-37D65E456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923" y="742745"/>
            <a:ext cx="5814961" cy="3858752"/>
          </a:xfrm>
          <a:prstGeom prst="rect">
            <a:avLst/>
          </a:prstGeom>
          <a:noFill/>
          <a:extLst>
            <a:ext uri="{909E8E84-426E-40DD-AFC4-6F175D3DCCD1}">
              <a14:hiddenFill xmlns:a14="http://schemas.microsoft.com/office/drawing/2010/main">
                <a:solidFill>
                  <a:srgbClr val="FFFFFF"/>
                </a:solidFill>
              </a14:hiddenFill>
            </a:ext>
          </a:extLst>
        </p:spPr>
      </p:pic>
      <p:sp>
        <p:nvSpPr>
          <p:cNvPr id="7" name="Terminator 6">
            <a:extLst>
              <a:ext uri="{FF2B5EF4-FFF2-40B4-BE49-F238E27FC236}">
                <a16:creationId xmlns:a16="http://schemas.microsoft.com/office/drawing/2014/main" id="{AD5B704E-B7E7-E414-EBD5-49532F141AAA}"/>
              </a:ext>
            </a:extLst>
          </p:cNvPr>
          <p:cNvSpPr/>
          <p:nvPr/>
        </p:nvSpPr>
        <p:spPr>
          <a:xfrm>
            <a:off x="4955457" y="1112077"/>
            <a:ext cx="398207" cy="3120088"/>
          </a:xfrm>
          <a:prstGeom prst="flowChartTermina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rminator 7">
            <a:extLst>
              <a:ext uri="{FF2B5EF4-FFF2-40B4-BE49-F238E27FC236}">
                <a16:creationId xmlns:a16="http://schemas.microsoft.com/office/drawing/2014/main" id="{06568FD6-EC28-2BA9-0AD0-8915A1A4BB2A}"/>
              </a:ext>
            </a:extLst>
          </p:cNvPr>
          <p:cNvSpPr/>
          <p:nvPr/>
        </p:nvSpPr>
        <p:spPr>
          <a:xfrm>
            <a:off x="5353664" y="1112077"/>
            <a:ext cx="3510117" cy="377510"/>
          </a:xfrm>
          <a:prstGeom prst="flowChartTermina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8CA877-3B33-AEF1-3332-F9AA79B6F60F}"/>
              </a:ext>
            </a:extLst>
          </p:cNvPr>
          <p:cNvSpPr txBox="1"/>
          <p:nvPr/>
        </p:nvSpPr>
        <p:spPr>
          <a:xfrm>
            <a:off x="4336025" y="4812334"/>
            <a:ext cx="6828504" cy="2062103"/>
          </a:xfrm>
          <a:prstGeom prst="rect">
            <a:avLst/>
          </a:prstGeom>
          <a:noFill/>
        </p:spPr>
        <p:txBody>
          <a:bodyPr wrap="square" rtlCol="0">
            <a:spAutoFit/>
          </a:bodyPr>
          <a:lstStyle/>
          <a:p>
            <a:pPr marL="285750" indent="-285750" algn="just" rtl="0">
              <a:spcBef>
                <a:spcPts val="0"/>
              </a:spcBef>
              <a:spcAft>
                <a:spcPts val="800"/>
              </a:spcAft>
              <a:buFont typeface="Arial" panose="020B0604020202020204" pitchFamily="34" charset="0"/>
              <a:buChar char="•"/>
            </a:pPr>
            <a:r>
              <a:rPr lang="en-US" sz="1800" b="0" i="0" u="none" strike="noStrike" dirty="0">
                <a:effectLst/>
                <a:latin typeface="Times New Roman" panose="02020603050405020304" pitchFamily="18" charset="0"/>
              </a:rPr>
              <a:t>Looking at the plots of ACF/PACF generated for GPAC, we can see that both the values converge over the lags.</a:t>
            </a:r>
          </a:p>
          <a:p>
            <a:pPr marL="285750" indent="-285750" algn="just" rtl="0">
              <a:spcBef>
                <a:spcPts val="0"/>
              </a:spcBef>
              <a:spcAft>
                <a:spcPts val="800"/>
              </a:spcAft>
              <a:buFont typeface="Arial" panose="020B0604020202020204" pitchFamily="34" charset="0"/>
              <a:buChar char="•"/>
            </a:pPr>
            <a:r>
              <a:rPr lang="en-US" dirty="0">
                <a:latin typeface="Times New Roman" panose="02020603050405020304" pitchFamily="18" charset="0"/>
              </a:rPr>
              <a:t>The GPAC shows an order of </a:t>
            </a:r>
            <a:r>
              <a:rPr lang="en-US" dirty="0" err="1">
                <a:latin typeface="Times New Roman" panose="02020603050405020304" pitchFamily="18" charset="0"/>
              </a:rPr>
              <a:t>na</a:t>
            </a:r>
            <a:r>
              <a:rPr lang="en-US" dirty="0">
                <a:latin typeface="Times New Roman" panose="02020603050405020304" pitchFamily="18" charset="0"/>
              </a:rPr>
              <a:t> = 1, </a:t>
            </a:r>
            <a:r>
              <a:rPr lang="en-US" dirty="0" err="1">
                <a:latin typeface="Times New Roman" panose="02020603050405020304" pitchFamily="18" charset="0"/>
              </a:rPr>
              <a:t>nb</a:t>
            </a:r>
            <a:r>
              <a:rPr lang="en-US" dirty="0">
                <a:latin typeface="Times New Roman" panose="02020603050405020304" pitchFamily="18" charset="0"/>
              </a:rPr>
              <a:t> = 0 which is (1,0).</a:t>
            </a:r>
          </a:p>
          <a:p>
            <a:pPr marL="285750" indent="-285750" algn="just" rtl="0">
              <a:spcBef>
                <a:spcPts val="0"/>
              </a:spcBef>
              <a:spcAft>
                <a:spcPts val="800"/>
              </a:spcAft>
              <a:buFont typeface="Arial" panose="020B0604020202020204" pitchFamily="34" charset="0"/>
              <a:buChar char="•"/>
            </a:pPr>
            <a:r>
              <a:rPr lang="en-US" b="0" dirty="0">
                <a:effectLst/>
                <a:latin typeface="Times New Roman" panose="02020603050405020304" pitchFamily="18" charset="0"/>
              </a:rPr>
              <a:t>T</a:t>
            </a:r>
            <a:r>
              <a:rPr lang="en-US" dirty="0">
                <a:latin typeface="Times New Roman" panose="02020603050405020304" pitchFamily="18" charset="0"/>
              </a:rPr>
              <a:t>he </a:t>
            </a:r>
            <a:r>
              <a:rPr lang="en-US" dirty="0" err="1">
                <a:latin typeface="Times New Roman" panose="02020603050405020304" pitchFamily="18" charset="0"/>
              </a:rPr>
              <a:t>acf</a:t>
            </a:r>
            <a:r>
              <a:rPr lang="en-US" dirty="0">
                <a:latin typeface="Times New Roman" panose="02020603050405020304" pitchFamily="18" charset="0"/>
              </a:rPr>
              <a:t> plot is white and it converges over the time.</a:t>
            </a:r>
            <a:endParaRPr lang="en-US" b="0" dirty="0">
              <a:effectLst/>
            </a:endParaRPr>
          </a:p>
          <a:p>
            <a:br>
              <a:rPr lang="en-US" dirty="0"/>
            </a:br>
            <a:endParaRPr lang="en-US" dirty="0"/>
          </a:p>
        </p:txBody>
      </p:sp>
    </p:spTree>
    <p:extLst>
      <p:ext uri="{BB962C8B-B14F-4D97-AF65-F5344CB8AC3E}">
        <p14:creationId xmlns:p14="http://schemas.microsoft.com/office/powerpoint/2010/main" val="141550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EC629BBD-45A1-C0C7-FAF4-019653AF3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77" y="4838495"/>
            <a:ext cx="5334820" cy="397182"/>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869A09E2-C939-0915-FA22-06A1F39D3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77" y="5457722"/>
            <a:ext cx="5334820" cy="3971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graphs showing different types of graphs&#10;&#10;Description automatically generated">
            <a:extLst>
              <a:ext uri="{FF2B5EF4-FFF2-40B4-BE49-F238E27FC236}">
                <a16:creationId xmlns:a16="http://schemas.microsoft.com/office/drawing/2014/main" id="{7F9F3A7C-1F05-C3E3-8BA8-E67A663207F0}"/>
              </a:ext>
            </a:extLst>
          </p:cNvPr>
          <p:cNvPicPr>
            <a:picLocks noChangeAspect="1"/>
          </p:cNvPicPr>
          <p:nvPr/>
        </p:nvPicPr>
        <p:blipFill>
          <a:blip r:embed="rId4"/>
          <a:stretch>
            <a:fillRect/>
          </a:stretch>
        </p:blipFill>
        <p:spPr>
          <a:xfrm>
            <a:off x="181077" y="311560"/>
            <a:ext cx="6927646" cy="4304890"/>
          </a:xfrm>
          <a:prstGeom prst="rect">
            <a:avLst/>
          </a:prstGeom>
        </p:spPr>
      </p:pic>
      <p:sp>
        <p:nvSpPr>
          <p:cNvPr id="6" name="TextBox 5">
            <a:extLst>
              <a:ext uri="{FF2B5EF4-FFF2-40B4-BE49-F238E27FC236}">
                <a16:creationId xmlns:a16="http://schemas.microsoft.com/office/drawing/2014/main" id="{585B6800-A1C8-C4C1-D463-6A10C94A6207}"/>
              </a:ext>
            </a:extLst>
          </p:cNvPr>
          <p:cNvSpPr txBox="1"/>
          <p:nvPr/>
        </p:nvSpPr>
        <p:spPr>
          <a:xfrm>
            <a:off x="7256206" y="728222"/>
            <a:ext cx="4754717" cy="4832092"/>
          </a:xfrm>
          <a:prstGeom prst="rect">
            <a:avLst/>
          </a:prstGeom>
          <a:noFill/>
        </p:spPr>
        <p:txBody>
          <a:bodyPr wrap="square" rtlCol="0">
            <a:spAutoFit/>
          </a:bodyPr>
          <a:lstStyle/>
          <a:p>
            <a:pPr marL="285750" indent="-285750" algn="just" rtl="0">
              <a:spcBef>
                <a:spcPts val="0"/>
              </a:spcBef>
              <a:spcAft>
                <a:spcPts val="800"/>
              </a:spcAft>
              <a:buFont typeface="Arial" panose="020B0604020202020204" pitchFamily="34" charset="0"/>
              <a:buChar char="•"/>
            </a:pPr>
            <a:r>
              <a:rPr lang="en-US" sz="1800" b="0" i="0" u="none" strike="noStrike" dirty="0">
                <a:effectLst/>
                <a:latin typeface="Times New Roman" panose="02020603050405020304" pitchFamily="18" charset="0"/>
              </a:rPr>
              <a:t>Looking at the ACF plot of residuals of the ARMA(1,0) process, the ACF values are white which can be considered as a better model for forecast. But the ACF values after forecasting on test data doesn’t look like white. So, it shows the model won’t perform well on test data.</a:t>
            </a:r>
            <a:endParaRPr lang="en-US" b="0" dirty="0">
              <a:effectLst/>
            </a:endParaRPr>
          </a:p>
          <a:p>
            <a:pPr marL="285750" indent="-285750" algn="just" rtl="0">
              <a:spcBef>
                <a:spcPts val="0"/>
              </a:spcBef>
              <a:spcAft>
                <a:spcPts val="800"/>
              </a:spcAft>
              <a:buFont typeface="Arial" panose="020B0604020202020204" pitchFamily="34" charset="0"/>
              <a:buChar char="•"/>
            </a:pPr>
            <a:r>
              <a:rPr lang="en-US" sz="1800" b="0" i="0" u="none" strike="noStrike" dirty="0">
                <a:effectLst/>
                <a:latin typeface="Times New Roman" panose="02020603050405020304" pitchFamily="18" charset="0"/>
              </a:rPr>
              <a:t>The plot of train versus predicted data shows the model hasn’t captured the data of test data well but looking at the train values, the model didn’t perform well due to the bias in the estimators.</a:t>
            </a:r>
          </a:p>
          <a:p>
            <a:pPr marL="285750" indent="-285750" algn="just" rtl="0">
              <a:spcBef>
                <a:spcPts val="0"/>
              </a:spcBef>
              <a:spcAft>
                <a:spcPts val="800"/>
              </a:spcAft>
              <a:buFont typeface="Arial" panose="020B0604020202020204" pitchFamily="34" charset="0"/>
              <a:buChar char="•"/>
            </a:pPr>
            <a:r>
              <a:rPr lang="en-US" dirty="0">
                <a:latin typeface="Times New Roman" panose="02020603050405020304" pitchFamily="18" charset="0"/>
              </a:rPr>
              <a:t>The  AR co-efficient and estimated parameter is shown below. </a:t>
            </a:r>
            <a:endParaRPr lang="en-US" b="0" dirty="0">
              <a:effectLst/>
            </a:endParaRPr>
          </a:p>
          <a:p>
            <a:br>
              <a:rPr lang="en-US" dirty="0"/>
            </a:br>
            <a:endParaRPr lang="en-US" dirty="0"/>
          </a:p>
        </p:txBody>
      </p:sp>
    </p:spTree>
    <p:extLst>
      <p:ext uri="{BB962C8B-B14F-4D97-AF65-F5344CB8AC3E}">
        <p14:creationId xmlns:p14="http://schemas.microsoft.com/office/powerpoint/2010/main" val="1420906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5742C7-503F-052F-3862-3B61A1CDBD93}"/>
              </a:ext>
            </a:extLst>
          </p:cNvPr>
          <p:cNvSpPr txBox="1"/>
          <p:nvPr/>
        </p:nvSpPr>
        <p:spPr>
          <a:xfrm>
            <a:off x="3043084" y="333138"/>
            <a:ext cx="6105832" cy="646331"/>
          </a:xfrm>
          <a:prstGeom prst="rect">
            <a:avLst/>
          </a:prstGeom>
          <a:noFill/>
        </p:spPr>
        <p:txBody>
          <a:bodyPr wrap="square">
            <a:spAutoFit/>
          </a:bodyPr>
          <a:lstStyle/>
          <a:p>
            <a:pPr algn="ctr"/>
            <a:r>
              <a:rPr lang="en-US" sz="1800" dirty="0"/>
              <a:t>PERFORMANCE METRICS OF </a:t>
            </a:r>
          </a:p>
          <a:p>
            <a:pPr algn="ctr"/>
            <a:r>
              <a:rPr lang="en-US" dirty="0"/>
              <a:t>ARMA (1,0) MODEL</a:t>
            </a:r>
          </a:p>
        </p:txBody>
      </p:sp>
      <p:graphicFrame>
        <p:nvGraphicFramePr>
          <p:cNvPr id="6" name="Table 5">
            <a:extLst>
              <a:ext uri="{FF2B5EF4-FFF2-40B4-BE49-F238E27FC236}">
                <a16:creationId xmlns:a16="http://schemas.microsoft.com/office/drawing/2014/main" id="{3485FD67-EE32-4C9F-BCE3-EF93C04C3870}"/>
              </a:ext>
            </a:extLst>
          </p:cNvPr>
          <p:cNvGraphicFramePr>
            <a:graphicFrameLocks noGrp="1"/>
          </p:cNvGraphicFramePr>
          <p:nvPr>
            <p:extLst>
              <p:ext uri="{D42A27DB-BD31-4B8C-83A1-F6EECF244321}">
                <p14:modId xmlns:p14="http://schemas.microsoft.com/office/powerpoint/2010/main" val="2592241668"/>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sz="1800" b="0" i="0" u="none" strike="noStrike" kern="1200" dirty="0">
                          <a:solidFill>
                            <a:schemeClr val="dk1"/>
                          </a:solidFill>
                          <a:effectLst/>
                          <a:latin typeface="+mn-lt"/>
                          <a:ea typeface="+mn-ea"/>
                          <a:cs typeface="+mn-cs"/>
                        </a:rPr>
                        <a:t>0.018788</a:t>
                      </a:r>
                      <a:endParaRPr lang="en-US" dirty="0"/>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sz="1800" b="0" i="0" u="none" strike="noStrike" kern="1200" dirty="0">
                          <a:solidFill>
                            <a:schemeClr val="dk1"/>
                          </a:solidFill>
                          <a:effectLst/>
                          <a:latin typeface="+mn-lt"/>
                          <a:ea typeface="+mn-ea"/>
                          <a:cs typeface="+mn-cs"/>
                        </a:rPr>
                        <a:t>0.13707</a:t>
                      </a:r>
                      <a:endParaRPr lang="en-US" dirty="0"/>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sz="1800" b="0" i="0" u="none" strike="noStrike" kern="1200" dirty="0">
                          <a:solidFill>
                            <a:schemeClr val="dk1"/>
                          </a:solidFill>
                          <a:effectLst/>
                          <a:latin typeface="+mn-lt"/>
                          <a:ea typeface="+mn-ea"/>
                          <a:cs typeface="+mn-cs"/>
                        </a:rPr>
                        <a:t>3568.86</a:t>
                      </a:r>
                      <a:endParaRPr lang="en-US" dirty="0"/>
                    </a:p>
                  </a:txBody>
                  <a:tcPr/>
                </a:tc>
                <a:extLst>
                  <a:ext uri="{0D108BD9-81ED-4DB2-BD59-A6C34878D82A}">
                    <a16:rowId xmlns:a16="http://schemas.microsoft.com/office/drawing/2014/main" val="613051527"/>
                  </a:ext>
                </a:extLst>
              </a:tr>
              <a:tr h="214182">
                <a:tc>
                  <a:txBody>
                    <a:bodyPr/>
                    <a:lstStyle/>
                    <a:p>
                      <a:r>
                        <a:rPr lang="en-US" dirty="0"/>
                        <a:t>MEAN OF RESIDUAL</a:t>
                      </a:r>
                    </a:p>
                  </a:txBody>
                  <a:tcPr/>
                </a:tc>
                <a:tc>
                  <a:txBody>
                    <a:bodyPr/>
                    <a:lstStyle/>
                    <a:p>
                      <a:r>
                        <a:rPr lang="en-US" sz="1800" b="0" i="0" u="none" strike="noStrike" kern="1200" dirty="0">
                          <a:solidFill>
                            <a:schemeClr val="dk1"/>
                          </a:solidFill>
                          <a:effectLst/>
                          <a:latin typeface="+mn-lt"/>
                          <a:ea typeface="+mn-ea"/>
                          <a:cs typeface="+mn-cs"/>
                        </a:rPr>
                        <a:t>-2.04188</a:t>
                      </a:r>
                      <a:endParaRPr lang="en-US" dirty="0"/>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0.0716</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sz="1800" b="0" i="0" u="none" strike="noStrike" kern="1200" dirty="0">
                          <a:solidFill>
                            <a:schemeClr val="dk1"/>
                          </a:solidFill>
                          <a:effectLst/>
                          <a:latin typeface="+mn-lt"/>
                          <a:ea typeface="+mn-ea"/>
                          <a:cs typeface="+mn-cs"/>
                        </a:rPr>
                        <a:t>0.018788</a:t>
                      </a:r>
                      <a:endParaRPr lang="en-US" dirty="0"/>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2.1657</a:t>
                      </a:r>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2.170861</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sz="1800" b="0" i="0" u="none" strike="noStrike" kern="1200" dirty="0">
                          <a:solidFill>
                            <a:schemeClr val="dk1"/>
                          </a:solidFill>
                          <a:effectLst/>
                          <a:latin typeface="+mn-lt"/>
                          <a:ea typeface="+mn-ea"/>
                          <a:cs typeface="+mn-cs"/>
                        </a:rPr>
                        <a:t>1.47338</a:t>
                      </a:r>
                      <a:endParaRPr lang="en-US" dirty="0"/>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855232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4459F6-7F87-AD60-5E6D-77F8C343A21E}"/>
              </a:ext>
            </a:extLst>
          </p:cNvPr>
          <p:cNvSpPr txBox="1"/>
          <p:nvPr/>
        </p:nvSpPr>
        <p:spPr>
          <a:xfrm>
            <a:off x="5147188" y="147173"/>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SARIMA Model:</a:t>
            </a:r>
            <a:endParaRPr lang="en-US" dirty="0"/>
          </a:p>
        </p:txBody>
      </p:sp>
      <p:pic>
        <p:nvPicPr>
          <p:cNvPr id="23554" name="Picture 2">
            <a:extLst>
              <a:ext uri="{FF2B5EF4-FFF2-40B4-BE49-F238E27FC236}">
                <a16:creationId xmlns:a16="http://schemas.microsoft.com/office/drawing/2014/main" id="{DF0599E6-E410-DB06-531B-8D5A109B6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85" y="663677"/>
            <a:ext cx="5476567" cy="435077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E91C1BE0-DDF2-49ED-A6E5-BE784562B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663677"/>
            <a:ext cx="4817806" cy="276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757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47F74214-5661-5F7D-3D15-6658EDF3B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46" y="3429000"/>
            <a:ext cx="5216013" cy="3018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915C103-ED9E-11E6-08D1-611598FD9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847" y="3429000"/>
            <a:ext cx="4817807" cy="3018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aph of a graph of a graph&#10;&#10;Description automatically generated with medium confidence">
            <a:extLst>
              <a:ext uri="{FF2B5EF4-FFF2-40B4-BE49-F238E27FC236}">
                <a16:creationId xmlns:a16="http://schemas.microsoft.com/office/drawing/2014/main" id="{61A3D3BA-B06B-8F93-FEF7-A52FE0E63BF9}"/>
              </a:ext>
            </a:extLst>
          </p:cNvPr>
          <p:cNvPicPr>
            <a:picLocks noChangeAspect="1"/>
          </p:cNvPicPr>
          <p:nvPr/>
        </p:nvPicPr>
        <p:blipFill>
          <a:blip r:embed="rId4"/>
          <a:stretch>
            <a:fillRect/>
          </a:stretch>
        </p:blipFill>
        <p:spPr>
          <a:xfrm>
            <a:off x="2279650" y="410932"/>
            <a:ext cx="6667500" cy="2730500"/>
          </a:xfrm>
          <a:prstGeom prst="rect">
            <a:avLst/>
          </a:prstGeom>
        </p:spPr>
      </p:pic>
    </p:spTree>
    <p:extLst>
      <p:ext uri="{BB962C8B-B14F-4D97-AF65-F5344CB8AC3E}">
        <p14:creationId xmlns:p14="http://schemas.microsoft.com/office/powerpoint/2010/main" val="2662334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E76E1-9553-E1E4-D936-B3498B47546D}"/>
              </a:ext>
            </a:extLst>
          </p:cNvPr>
          <p:cNvSpPr txBox="1"/>
          <p:nvPr/>
        </p:nvSpPr>
        <p:spPr>
          <a:xfrm>
            <a:off x="3043084" y="215152"/>
            <a:ext cx="6105832" cy="646331"/>
          </a:xfrm>
          <a:prstGeom prst="rect">
            <a:avLst/>
          </a:prstGeom>
          <a:noFill/>
        </p:spPr>
        <p:txBody>
          <a:bodyPr wrap="square">
            <a:spAutoFit/>
          </a:bodyPr>
          <a:lstStyle/>
          <a:p>
            <a:pPr algn="ctr"/>
            <a:r>
              <a:rPr lang="en-US" sz="1800" dirty="0"/>
              <a:t>PERFORMANCE METRICS OF </a:t>
            </a:r>
          </a:p>
          <a:p>
            <a:pPr algn="ctr"/>
            <a:r>
              <a:rPr lang="en-US" dirty="0"/>
              <a:t>SAMRIMA(1,0,0)*(0,1,0,21) MODEL</a:t>
            </a:r>
          </a:p>
        </p:txBody>
      </p:sp>
      <p:graphicFrame>
        <p:nvGraphicFramePr>
          <p:cNvPr id="6" name="Table 5">
            <a:extLst>
              <a:ext uri="{FF2B5EF4-FFF2-40B4-BE49-F238E27FC236}">
                <a16:creationId xmlns:a16="http://schemas.microsoft.com/office/drawing/2014/main" id="{68B5C20B-35FE-8460-1609-258EB3DDDC24}"/>
              </a:ext>
            </a:extLst>
          </p:cNvPr>
          <p:cNvGraphicFramePr>
            <a:graphicFrameLocks noGrp="1"/>
          </p:cNvGraphicFramePr>
          <p:nvPr>
            <p:extLst>
              <p:ext uri="{D42A27DB-BD31-4B8C-83A1-F6EECF244321}">
                <p14:modId xmlns:p14="http://schemas.microsoft.com/office/powerpoint/2010/main" val="2051733027"/>
              </p:ext>
            </p:extLst>
          </p:nvPr>
        </p:nvGraphicFramePr>
        <p:xfrm>
          <a:off x="2032000" y="1828800"/>
          <a:ext cx="8128000" cy="371954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68521194"/>
                    </a:ext>
                  </a:extLst>
                </a:gridCol>
                <a:gridCol w="4064000">
                  <a:extLst>
                    <a:ext uri="{9D8B030D-6E8A-4147-A177-3AD203B41FA5}">
                      <a16:colId xmlns:a16="http://schemas.microsoft.com/office/drawing/2014/main" val="4142795650"/>
                    </a:ext>
                  </a:extLst>
                </a:gridCol>
              </a:tblGrid>
              <a:tr h="167610">
                <a:tc>
                  <a:txBody>
                    <a:bodyPr/>
                    <a:lstStyle/>
                    <a:p>
                      <a:r>
                        <a:rPr lang="en-US" dirty="0"/>
                        <a:t>METRICS</a:t>
                      </a:r>
                    </a:p>
                  </a:txBody>
                  <a:tcPr/>
                </a:tc>
                <a:tc>
                  <a:txBody>
                    <a:bodyPr/>
                    <a:lstStyle/>
                    <a:p>
                      <a:r>
                        <a:rPr lang="en-US" dirty="0"/>
                        <a:t>VALUES</a:t>
                      </a:r>
                    </a:p>
                  </a:txBody>
                  <a:tcPr/>
                </a:tc>
                <a:extLst>
                  <a:ext uri="{0D108BD9-81ED-4DB2-BD59-A6C34878D82A}">
                    <a16:rowId xmlns:a16="http://schemas.microsoft.com/office/drawing/2014/main" val="2648259768"/>
                  </a:ext>
                </a:extLst>
              </a:tr>
              <a:tr h="169937">
                <a:tc>
                  <a:txBody>
                    <a:bodyPr/>
                    <a:lstStyle/>
                    <a:p>
                      <a:r>
                        <a:rPr lang="en-US" dirty="0"/>
                        <a:t>MSE TRAIN</a:t>
                      </a:r>
                    </a:p>
                  </a:txBody>
                  <a:tcPr/>
                </a:tc>
                <a:tc>
                  <a:txBody>
                    <a:bodyPr/>
                    <a:lstStyle/>
                    <a:p>
                      <a:r>
                        <a:rPr lang="en-US" sz="1800" b="0" i="0" u="none" strike="noStrike" kern="1200" dirty="0">
                          <a:solidFill>
                            <a:schemeClr val="dk1"/>
                          </a:solidFill>
                          <a:effectLst/>
                          <a:latin typeface="+mn-lt"/>
                          <a:ea typeface="+mn-ea"/>
                          <a:cs typeface="+mn-cs"/>
                        </a:rPr>
                        <a:t>0.243467</a:t>
                      </a:r>
                      <a:endParaRPr lang="en-US" dirty="0"/>
                    </a:p>
                  </a:txBody>
                  <a:tcPr/>
                </a:tc>
                <a:extLst>
                  <a:ext uri="{0D108BD9-81ED-4DB2-BD59-A6C34878D82A}">
                    <a16:rowId xmlns:a16="http://schemas.microsoft.com/office/drawing/2014/main" val="935844773"/>
                  </a:ext>
                </a:extLst>
              </a:tr>
              <a:tr h="169937">
                <a:tc>
                  <a:txBody>
                    <a:bodyPr/>
                    <a:lstStyle/>
                    <a:p>
                      <a:r>
                        <a:rPr lang="en-US" dirty="0"/>
                        <a:t>RMSE TRAIN</a:t>
                      </a:r>
                    </a:p>
                  </a:txBody>
                  <a:tcPr/>
                </a:tc>
                <a:tc>
                  <a:txBody>
                    <a:bodyPr/>
                    <a:lstStyle/>
                    <a:p>
                      <a:r>
                        <a:rPr lang="en-US" sz="1800" b="0" i="0" u="none" strike="noStrike" kern="1200" dirty="0">
                          <a:solidFill>
                            <a:schemeClr val="dk1"/>
                          </a:solidFill>
                          <a:effectLst/>
                          <a:latin typeface="+mn-lt"/>
                          <a:ea typeface="+mn-ea"/>
                          <a:cs typeface="+mn-cs"/>
                        </a:rPr>
                        <a:t>0.493424</a:t>
                      </a:r>
                      <a:endParaRPr lang="en-US" dirty="0"/>
                    </a:p>
                  </a:txBody>
                  <a:tcPr/>
                </a:tc>
                <a:extLst>
                  <a:ext uri="{0D108BD9-81ED-4DB2-BD59-A6C34878D82A}">
                    <a16:rowId xmlns:a16="http://schemas.microsoft.com/office/drawing/2014/main" val="1733001645"/>
                  </a:ext>
                </a:extLst>
              </a:tr>
              <a:tr h="169937">
                <a:tc>
                  <a:txBody>
                    <a:bodyPr/>
                    <a:lstStyle/>
                    <a:p>
                      <a:r>
                        <a:rPr lang="en-US" dirty="0"/>
                        <a:t>Q-VALUE</a:t>
                      </a:r>
                    </a:p>
                  </a:txBody>
                  <a:tcPr/>
                </a:tc>
                <a:tc>
                  <a:txBody>
                    <a:bodyPr/>
                    <a:lstStyle/>
                    <a:p>
                      <a:r>
                        <a:rPr lang="en-US" sz="1800" b="0" i="0" u="none" strike="noStrike" kern="1200" dirty="0">
                          <a:solidFill>
                            <a:schemeClr val="dk1"/>
                          </a:solidFill>
                          <a:effectLst/>
                          <a:latin typeface="+mn-lt"/>
                          <a:ea typeface="+mn-ea"/>
                          <a:cs typeface="+mn-cs"/>
                        </a:rPr>
                        <a:t>3466.00</a:t>
                      </a:r>
                      <a:endParaRPr lang="en-US" dirty="0"/>
                    </a:p>
                  </a:txBody>
                  <a:tcPr/>
                </a:tc>
                <a:extLst>
                  <a:ext uri="{0D108BD9-81ED-4DB2-BD59-A6C34878D82A}">
                    <a16:rowId xmlns:a16="http://schemas.microsoft.com/office/drawing/2014/main" val="613051527"/>
                  </a:ext>
                </a:extLst>
              </a:tr>
              <a:tr h="214182">
                <a:tc>
                  <a:txBody>
                    <a:bodyPr/>
                    <a:lstStyle/>
                    <a:p>
                      <a:r>
                        <a:rPr lang="en-US" dirty="0"/>
                        <a:t>MEAN OF RESIDUAL</a:t>
                      </a:r>
                    </a:p>
                  </a:txBody>
                  <a:tcPr/>
                </a:tc>
                <a:tc>
                  <a:txBody>
                    <a:bodyPr/>
                    <a:lstStyle/>
                    <a:p>
                      <a:r>
                        <a:rPr lang="en-US" sz="1800" b="0" i="0" u="none" strike="noStrike" kern="1200" dirty="0">
                          <a:solidFill>
                            <a:schemeClr val="dk1"/>
                          </a:solidFill>
                          <a:effectLst/>
                          <a:latin typeface="+mn-lt"/>
                          <a:ea typeface="+mn-ea"/>
                          <a:cs typeface="+mn-cs"/>
                        </a:rPr>
                        <a:t>0.016184</a:t>
                      </a:r>
                      <a:endParaRPr lang="en-US" dirty="0"/>
                    </a:p>
                  </a:txBody>
                  <a:tcPr/>
                </a:tc>
                <a:extLst>
                  <a:ext uri="{0D108BD9-81ED-4DB2-BD59-A6C34878D82A}">
                    <a16:rowId xmlns:a16="http://schemas.microsoft.com/office/drawing/2014/main" val="3681300260"/>
                  </a:ext>
                </a:extLst>
              </a:tr>
              <a:tr h="427703">
                <a:tc>
                  <a:txBody>
                    <a:bodyPr/>
                    <a:lstStyle/>
                    <a:p>
                      <a:r>
                        <a:rPr lang="en-US" dirty="0"/>
                        <a:t>MEAN OF FORECASTED</a:t>
                      </a:r>
                    </a:p>
                  </a:txBody>
                  <a:tcPr/>
                </a:tc>
                <a:tc>
                  <a:txBody>
                    <a:bodyPr/>
                    <a:lstStyle/>
                    <a:p>
                      <a:r>
                        <a:rPr lang="en-US" dirty="0"/>
                        <a:t>-2.552816</a:t>
                      </a:r>
                    </a:p>
                  </a:txBody>
                  <a:tcPr/>
                </a:tc>
                <a:extLst>
                  <a:ext uri="{0D108BD9-81ED-4DB2-BD59-A6C34878D82A}">
                    <a16:rowId xmlns:a16="http://schemas.microsoft.com/office/drawing/2014/main" val="386810589"/>
                  </a:ext>
                </a:extLst>
              </a:tr>
              <a:tr h="169937">
                <a:tc>
                  <a:txBody>
                    <a:bodyPr/>
                    <a:lstStyle/>
                    <a:p>
                      <a:r>
                        <a:rPr lang="en-US" dirty="0"/>
                        <a:t>VARIANCE OF RESIDUAL</a:t>
                      </a:r>
                    </a:p>
                  </a:txBody>
                  <a:tcPr/>
                </a:tc>
                <a:tc>
                  <a:txBody>
                    <a:bodyPr/>
                    <a:lstStyle/>
                    <a:p>
                      <a:r>
                        <a:rPr lang="en-US" sz="1800" b="0" i="0" u="none" strike="noStrike" kern="1200" dirty="0">
                          <a:solidFill>
                            <a:schemeClr val="dk1"/>
                          </a:solidFill>
                          <a:effectLst/>
                          <a:latin typeface="+mn-lt"/>
                          <a:ea typeface="+mn-ea"/>
                          <a:cs typeface="+mn-cs"/>
                        </a:rPr>
                        <a:t>0.24320</a:t>
                      </a:r>
                      <a:endParaRPr lang="en-US" dirty="0"/>
                    </a:p>
                  </a:txBody>
                  <a:tcPr/>
                </a:tc>
                <a:extLst>
                  <a:ext uri="{0D108BD9-81ED-4DB2-BD59-A6C34878D82A}">
                    <a16:rowId xmlns:a16="http://schemas.microsoft.com/office/drawing/2014/main" val="1248373118"/>
                  </a:ext>
                </a:extLst>
              </a:tr>
              <a:tr h="169937">
                <a:tc>
                  <a:txBody>
                    <a:bodyPr/>
                    <a:lstStyle/>
                    <a:p>
                      <a:r>
                        <a:rPr lang="en-US" dirty="0"/>
                        <a:t>VARIANCE OF FORECASTED</a:t>
                      </a:r>
                    </a:p>
                  </a:txBody>
                  <a:tcPr/>
                </a:tc>
                <a:tc>
                  <a:txBody>
                    <a:bodyPr/>
                    <a:lstStyle/>
                    <a:p>
                      <a:r>
                        <a:rPr lang="en-US" dirty="0"/>
                        <a:t>5.3842</a:t>
                      </a:r>
                    </a:p>
                  </a:txBody>
                  <a:tcPr/>
                </a:tc>
                <a:extLst>
                  <a:ext uri="{0D108BD9-81ED-4DB2-BD59-A6C34878D82A}">
                    <a16:rowId xmlns:a16="http://schemas.microsoft.com/office/drawing/2014/main" val="3497829504"/>
                  </a:ext>
                </a:extLst>
              </a:tr>
              <a:tr h="169937">
                <a:tc>
                  <a:txBody>
                    <a:bodyPr/>
                    <a:lstStyle/>
                    <a:p>
                      <a:r>
                        <a:rPr lang="en-US" dirty="0"/>
                        <a:t>MSE TEST</a:t>
                      </a:r>
                    </a:p>
                  </a:txBody>
                  <a:tcPr/>
                </a:tc>
                <a:tc>
                  <a:txBody>
                    <a:bodyPr/>
                    <a:lstStyle/>
                    <a:p>
                      <a:r>
                        <a:rPr lang="en-US" sz="1800" b="0" i="0" u="none" strike="noStrike" kern="1200" dirty="0">
                          <a:solidFill>
                            <a:schemeClr val="dk1"/>
                          </a:solidFill>
                          <a:effectLst/>
                          <a:latin typeface="+mn-lt"/>
                          <a:ea typeface="+mn-ea"/>
                          <a:cs typeface="+mn-cs"/>
                        </a:rPr>
                        <a:t>11.9011</a:t>
                      </a:r>
                      <a:endParaRPr lang="en-US" dirty="0"/>
                    </a:p>
                  </a:txBody>
                  <a:tcPr/>
                </a:tc>
                <a:extLst>
                  <a:ext uri="{0D108BD9-81ED-4DB2-BD59-A6C34878D82A}">
                    <a16:rowId xmlns:a16="http://schemas.microsoft.com/office/drawing/2014/main" val="3139635632"/>
                  </a:ext>
                </a:extLst>
              </a:tr>
              <a:tr h="169937">
                <a:tc>
                  <a:txBody>
                    <a:bodyPr/>
                    <a:lstStyle/>
                    <a:p>
                      <a:r>
                        <a:rPr lang="en-US" dirty="0"/>
                        <a:t>RMSE TEST</a:t>
                      </a:r>
                    </a:p>
                  </a:txBody>
                  <a:tcPr/>
                </a:tc>
                <a:tc>
                  <a:txBody>
                    <a:bodyPr/>
                    <a:lstStyle/>
                    <a:p>
                      <a:r>
                        <a:rPr lang="en-US" sz="1800" b="0" i="0" u="none" strike="noStrike" kern="1200" dirty="0">
                          <a:solidFill>
                            <a:schemeClr val="dk1"/>
                          </a:solidFill>
                          <a:effectLst/>
                          <a:latin typeface="+mn-lt"/>
                          <a:ea typeface="+mn-ea"/>
                          <a:cs typeface="+mn-cs"/>
                        </a:rPr>
                        <a:t>3.44980</a:t>
                      </a:r>
                      <a:endParaRPr lang="en-US" dirty="0"/>
                    </a:p>
                  </a:txBody>
                  <a:tcPr/>
                </a:tc>
                <a:extLst>
                  <a:ext uri="{0D108BD9-81ED-4DB2-BD59-A6C34878D82A}">
                    <a16:rowId xmlns:a16="http://schemas.microsoft.com/office/drawing/2014/main" val="1475785179"/>
                  </a:ext>
                </a:extLst>
              </a:tr>
            </a:tbl>
          </a:graphicData>
        </a:graphic>
      </p:graphicFrame>
    </p:spTree>
    <p:extLst>
      <p:ext uri="{BB962C8B-B14F-4D97-AF65-F5344CB8AC3E}">
        <p14:creationId xmlns:p14="http://schemas.microsoft.com/office/powerpoint/2010/main" val="70044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7" name="Group 16">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9"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7"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782C98-DC89-0A14-65A3-BBF68BBA6045}"/>
              </a:ext>
            </a:extLst>
          </p:cNvPr>
          <p:cNvSpPr>
            <a:spLocks noGrp="1"/>
          </p:cNvSpPr>
          <p:nvPr>
            <p:ph type="title"/>
          </p:nvPr>
        </p:nvSpPr>
        <p:spPr>
          <a:xfrm>
            <a:off x="5128643" y="1101726"/>
            <a:ext cx="6188402" cy="995362"/>
          </a:xfrm>
        </p:spPr>
        <p:txBody>
          <a:bodyPr>
            <a:normAutofit fontScale="90000"/>
          </a:bodyPr>
          <a:lstStyle/>
          <a:p>
            <a:pPr rtl="0" fontAlgn="base">
              <a:spcBef>
                <a:spcPts val="0"/>
              </a:spcBef>
              <a:spcAft>
                <a:spcPts val="0"/>
              </a:spcAft>
            </a:pPr>
            <a:br>
              <a:rPr lang="en-US" sz="1700" b="0" i="0" u="none" strike="noStrike" dirty="0">
                <a:solidFill>
                  <a:srgbClr val="FFFFFF"/>
                </a:solidFill>
                <a:effectLst/>
                <a:latin typeface="Times New Roman" panose="02020603050405020304" pitchFamily="18" charset="0"/>
                <a:cs typeface="Times New Roman" panose="02020603050405020304" pitchFamily="18" charset="0"/>
              </a:rPr>
            </a:br>
            <a:br>
              <a:rPr lang="en-US" sz="1700" b="0" i="0" u="none" strike="noStrike" dirty="0">
                <a:solidFill>
                  <a:srgbClr val="FFFFFF"/>
                </a:solidFill>
                <a:effectLst/>
                <a:latin typeface="Times New Roman" panose="02020603050405020304" pitchFamily="18" charset="0"/>
                <a:cs typeface="Times New Roman" panose="02020603050405020304" pitchFamily="18" charset="0"/>
              </a:rPr>
            </a:br>
            <a:r>
              <a:rPr lang="en-US" sz="1700" b="0" i="0" u="none" strike="noStrike" dirty="0">
                <a:solidFill>
                  <a:srgbClr val="FFFFFF"/>
                </a:solidFill>
                <a:effectLst/>
                <a:latin typeface="Times New Roman" panose="02020603050405020304" pitchFamily="18" charset="0"/>
                <a:cs typeface="Times New Roman" panose="02020603050405020304" pitchFamily="18" charset="0"/>
              </a:rPr>
              <a:t>Dataset : Underwater surface temperature</a:t>
            </a:r>
            <a:br>
              <a:rPr lang="en-US" sz="1700" b="0" i="0" u="none" strike="noStrike" dirty="0">
                <a:solidFill>
                  <a:srgbClr val="FFFFFF"/>
                </a:solidFill>
                <a:effectLst/>
                <a:latin typeface="Times New Roman" panose="02020603050405020304" pitchFamily="18" charset="0"/>
                <a:cs typeface="Times New Roman" panose="02020603050405020304" pitchFamily="18" charset="0"/>
              </a:rPr>
            </a:br>
            <a:r>
              <a:rPr lang="en-US" sz="1700" b="0" i="0" u="none" strike="noStrike" dirty="0">
                <a:solidFill>
                  <a:srgbClr val="FFFFFF"/>
                </a:solidFill>
                <a:effectLst/>
                <a:latin typeface="Times New Roman" panose="02020603050405020304" pitchFamily="18" charset="0"/>
                <a:cs typeface="Times New Roman" panose="02020603050405020304" pitchFamily="18" charset="0"/>
              </a:rPr>
              <a:t>Source:  </a:t>
            </a:r>
            <a:r>
              <a:rPr lang="en-US" sz="1700" b="0" i="0" u="none" strike="noStrike" dirty="0">
                <a:solidFill>
                  <a:srgbClr val="FFFFFF"/>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Underwater surface temperature dataset from kaggle</a:t>
            </a:r>
            <a:br>
              <a:rPr lang="en-US" sz="1700" b="0" i="0" u="none" strike="noStrike" dirty="0">
                <a:solidFill>
                  <a:srgbClr val="FFFFFF"/>
                </a:solidFill>
                <a:effectLst/>
                <a:latin typeface="Times New Roman" panose="02020603050405020304" pitchFamily="18" charset="0"/>
                <a:cs typeface="Times New Roman" panose="02020603050405020304" pitchFamily="18" charset="0"/>
              </a:rPr>
            </a:br>
            <a:r>
              <a:rPr lang="en-US" sz="1700" b="0" i="0" u="none" strike="noStrike" dirty="0">
                <a:solidFill>
                  <a:srgbClr val="FFFFFF"/>
                </a:solidFill>
                <a:effectLst/>
                <a:latin typeface="Times New Roman" panose="02020603050405020304" pitchFamily="18" charset="0"/>
                <a:cs typeface="Times New Roman" panose="02020603050405020304" pitchFamily="18" charset="0"/>
              </a:rPr>
              <a:t>Shape: 408638 rows x 8 columns</a:t>
            </a:r>
            <a:br>
              <a:rPr lang="en-US" sz="1700" b="0" i="0" u="none" strike="noStrike" dirty="0">
                <a:solidFill>
                  <a:srgbClr val="FFFFFF"/>
                </a:solidFill>
                <a:effectLst/>
                <a:latin typeface="Noto Sans Symbols"/>
              </a:rPr>
            </a:br>
            <a:endParaRPr lang="en-US" sz="1700" dirty="0">
              <a:solidFill>
                <a:srgbClr val="FFFFFF"/>
              </a:solidFill>
            </a:endParaRPr>
          </a:p>
        </p:txBody>
      </p:sp>
      <p:sp useBgFill="1">
        <p:nvSpPr>
          <p:cNvPr id="59"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056FD2A-100F-8500-BB66-68132DD94616}"/>
              </a:ext>
            </a:extLst>
          </p:cNvPr>
          <p:cNvPicPr>
            <a:picLocks noChangeAspect="1"/>
          </p:cNvPicPr>
          <p:nvPr/>
        </p:nvPicPr>
        <p:blipFill>
          <a:blip r:embed="rId4"/>
          <a:stretch>
            <a:fillRect/>
          </a:stretch>
        </p:blipFill>
        <p:spPr>
          <a:xfrm>
            <a:off x="1126617" y="1856817"/>
            <a:ext cx="3178638" cy="3138904"/>
          </a:xfrm>
          <a:prstGeom prst="rect">
            <a:avLst/>
          </a:prstGeom>
        </p:spPr>
      </p:pic>
      <p:sp>
        <p:nvSpPr>
          <p:cNvPr id="9" name="Content Placeholder 8">
            <a:extLst>
              <a:ext uri="{FF2B5EF4-FFF2-40B4-BE49-F238E27FC236}">
                <a16:creationId xmlns:a16="http://schemas.microsoft.com/office/drawing/2014/main" id="{4E115356-0FE6-2F24-2854-3C6267B03649}"/>
              </a:ext>
            </a:extLst>
          </p:cNvPr>
          <p:cNvSpPr>
            <a:spLocks noGrp="1"/>
          </p:cNvSpPr>
          <p:nvPr>
            <p:ph idx="1"/>
          </p:nvPr>
        </p:nvSpPr>
        <p:spPr>
          <a:xfrm>
            <a:off x="5128643" y="2249487"/>
            <a:ext cx="6188402" cy="3541714"/>
          </a:xfrm>
        </p:spPr>
        <p:txBody>
          <a:bodyPr>
            <a:normAutofit/>
          </a:bodyPr>
          <a:lstStyle/>
          <a:p>
            <a:r>
              <a:rPr lang="en-US" dirty="0">
                <a:solidFill>
                  <a:srgbClr val="FFFFFF"/>
                </a:solidFill>
              </a:rPr>
              <a:t>The dependent variable is “Temp (*C)”</a:t>
            </a:r>
          </a:p>
          <a:p>
            <a:r>
              <a:rPr lang="en-US" dirty="0">
                <a:solidFill>
                  <a:srgbClr val="FFFFFF"/>
                </a:solidFill>
              </a:rPr>
              <a:t>The data is not stationary, unbalanced and continuous.</a:t>
            </a:r>
          </a:p>
          <a:p>
            <a:r>
              <a:rPr lang="en-US" dirty="0">
                <a:solidFill>
                  <a:srgbClr val="FFFFFF"/>
                </a:solidFill>
              </a:rPr>
              <a:t>The null values were removed after preprocessing the dataset</a:t>
            </a:r>
          </a:p>
          <a:p>
            <a:pPr marL="0" indent="0">
              <a:buNone/>
            </a:pPr>
            <a:endParaRPr lang="en-US" dirty="0">
              <a:solidFill>
                <a:srgbClr val="FFFFFF"/>
              </a:solidFill>
            </a:endParaRPr>
          </a:p>
        </p:txBody>
      </p:sp>
      <p:sp>
        <p:nvSpPr>
          <p:cNvPr id="6" name="TextBox 5">
            <a:extLst>
              <a:ext uri="{FF2B5EF4-FFF2-40B4-BE49-F238E27FC236}">
                <a16:creationId xmlns:a16="http://schemas.microsoft.com/office/drawing/2014/main" id="{DF7F2D10-5FE8-6FAF-F436-9A1AD4CFCAD1}"/>
              </a:ext>
            </a:extLst>
          </p:cNvPr>
          <p:cNvSpPr txBox="1"/>
          <p:nvPr/>
        </p:nvSpPr>
        <p:spPr>
          <a:xfrm>
            <a:off x="5317556" y="636588"/>
            <a:ext cx="5558262" cy="369332"/>
          </a:xfrm>
          <a:prstGeom prst="rect">
            <a:avLst/>
          </a:prstGeom>
          <a:noFill/>
        </p:spPr>
        <p:txBody>
          <a:bodyPr wrap="square" rtlCol="0">
            <a:spAutoFit/>
          </a:bodyPr>
          <a:lstStyle/>
          <a:p>
            <a:r>
              <a:rPr lang="en-US" sz="1800" b="0" i="0" strike="noStrike" dirty="0">
                <a:solidFill>
                  <a:srgbClr val="FFFFFF"/>
                </a:solidFill>
                <a:effectLst/>
                <a:latin typeface="Times New Roman" panose="02020603050405020304" pitchFamily="18" charset="0"/>
                <a:cs typeface="Times New Roman" panose="02020603050405020304" pitchFamily="18" charset="0"/>
              </a:rPr>
              <a:t>INTRODUCTION TO DATASET:</a:t>
            </a:r>
            <a:endParaRPr lang="en-US" dirty="0"/>
          </a:p>
        </p:txBody>
      </p:sp>
    </p:spTree>
    <p:extLst>
      <p:ext uri="{BB962C8B-B14F-4D97-AF65-F5344CB8AC3E}">
        <p14:creationId xmlns:p14="http://schemas.microsoft.com/office/powerpoint/2010/main" val="427425550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p:nvSpPr>
          <p:cNvPr id="53" name="Rectangle 52">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FF9C55E4-992F-D177-0C76-CCB2458BE2CA}"/>
              </a:ext>
            </a:extLst>
          </p:cNvPr>
          <p:cNvSpPr>
            <a:spLocks noChangeArrowheads="1"/>
          </p:cNvSpPr>
          <p:nvPr/>
        </p:nvSpPr>
        <p:spPr bwMode="auto">
          <a:xfrm>
            <a:off x="3790950" y="212158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u="none" strike="noStrike" cap="none" normalizeH="0" baseline="0" dirty="0">
                <a:ln>
                  <a:noFill/>
                </a:ln>
                <a:solidFill>
                  <a:schemeClr val="tx1"/>
                </a:solidFill>
                <a:effectLst/>
                <a:latin typeface="Times New Roman" panose="02020603050405020304" pitchFamily="18" charset="0"/>
              </a:rPr>
            </a:br>
            <a:endParaRPr kumimoji="0" lang="en-US" altLang="en-US" u="none" strike="noStrike" cap="none" normalizeH="0" baseline="0" dirty="0">
              <a:ln>
                <a:noFill/>
              </a:ln>
              <a:solidFill>
                <a:schemeClr val="tx1"/>
              </a:solidFill>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FB97B5AA-B43C-E9B1-725A-1729CF0F6681}"/>
              </a:ext>
            </a:extLst>
          </p:cNvPr>
          <p:cNvGraphicFramePr>
            <a:graphicFrameLocks noGrp="1"/>
          </p:cNvGraphicFramePr>
          <p:nvPr/>
        </p:nvGraphicFramePr>
        <p:xfrm>
          <a:off x="643467" y="1120938"/>
          <a:ext cx="10905068" cy="4616128"/>
        </p:xfrm>
        <a:graphic>
          <a:graphicData uri="http://schemas.openxmlformats.org/drawingml/2006/table">
            <a:tbl>
              <a:tblPr firstRow="1" bandRow="1"/>
              <a:tblGrid>
                <a:gridCol w="1508753">
                  <a:extLst>
                    <a:ext uri="{9D8B030D-6E8A-4147-A177-3AD203B41FA5}">
                      <a16:colId xmlns:a16="http://schemas.microsoft.com/office/drawing/2014/main" val="3405019431"/>
                    </a:ext>
                  </a:extLst>
                </a:gridCol>
                <a:gridCol w="1361271">
                  <a:extLst>
                    <a:ext uri="{9D8B030D-6E8A-4147-A177-3AD203B41FA5}">
                      <a16:colId xmlns:a16="http://schemas.microsoft.com/office/drawing/2014/main" val="2222593272"/>
                    </a:ext>
                  </a:extLst>
                </a:gridCol>
                <a:gridCol w="1170971">
                  <a:extLst>
                    <a:ext uri="{9D8B030D-6E8A-4147-A177-3AD203B41FA5}">
                      <a16:colId xmlns:a16="http://schemas.microsoft.com/office/drawing/2014/main" val="4166253215"/>
                    </a:ext>
                  </a:extLst>
                </a:gridCol>
                <a:gridCol w="1140048">
                  <a:extLst>
                    <a:ext uri="{9D8B030D-6E8A-4147-A177-3AD203B41FA5}">
                      <a16:colId xmlns:a16="http://schemas.microsoft.com/office/drawing/2014/main" val="4028836182"/>
                    </a:ext>
                  </a:extLst>
                </a:gridCol>
                <a:gridCol w="1361271">
                  <a:extLst>
                    <a:ext uri="{9D8B030D-6E8A-4147-A177-3AD203B41FA5}">
                      <a16:colId xmlns:a16="http://schemas.microsoft.com/office/drawing/2014/main" val="4151664502"/>
                    </a:ext>
                  </a:extLst>
                </a:gridCol>
                <a:gridCol w="1075821">
                  <a:extLst>
                    <a:ext uri="{9D8B030D-6E8A-4147-A177-3AD203B41FA5}">
                      <a16:colId xmlns:a16="http://schemas.microsoft.com/office/drawing/2014/main" val="433846363"/>
                    </a:ext>
                  </a:extLst>
                </a:gridCol>
                <a:gridCol w="1075821">
                  <a:extLst>
                    <a:ext uri="{9D8B030D-6E8A-4147-A177-3AD203B41FA5}">
                      <a16:colId xmlns:a16="http://schemas.microsoft.com/office/drawing/2014/main" val="2461490803"/>
                    </a:ext>
                  </a:extLst>
                </a:gridCol>
                <a:gridCol w="1075821">
                  <a:extLst>
                    <a:ext uri="{9D8B030D-6E8A-4147-A177-3AD203B41FA5}">
                      <a16:colId xmlns:a16="http://schemas.microsoft.com/office/drawing/2014/main" val="1505871344"/>
                    </a:ext>
                  </a:extLst>
                </a:gridCol>
                <a:gridCol w="1135291">
                  <a:extLst>
                    <a:ext uri="{9D8B030D-6E8A-4147-A177-3AD203B41FA5}">
                      <a16:colId xmlns:a16="http://schemas.microsoft.com/office/drawing/2014/main" val="3404738239"/>
                    </a:ext>
                  </a:extLst>
                </a:gridCol>
              </a:tblGrid>
              <a:tr h="767316">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METRICS</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HOLTS</a:t>
                      </a:r>
                      <a:endParaRPr lang="en-US" sz="2400">
                        <a:effectLst/>
                      </a:endParaRPr>
                    </a:p>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WINTER</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AVG.</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NAÏVE</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DRIFT</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SES</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MLR</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ARMA</a:t>
                      </a:r>
                      <a:endParaRPr lang="en-US" sz="2400">
                        <a:effectLst/>
                      </a:endParaRPr>
                    </a:p>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(1,0)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tc>
                  <a:txBody>
                    <a:bodyPr/>
                    <a:lstStyle/>
                    <a:p>
                      <a:pPr algn="just" rtl="0" fontAlgn="t">
                        <a:spcBef>
                          <a:spcPts val="0"/>
                        </a:spcBef>
                        <a:spcAft>
                          <a:spcPts val="800"/>
                        </a:spcAft>
                      </a:pPr>
                      <a:r>
                        <a:rPr lang="en-US" sz="1500" b="1" i="0" u="none" strike="noStrike">
                          <a:solidFill>
                            <a:srgbClr val="000000"/>
                          </a:solidFill>
                          <a:effectLst/>
                          <a:latin typeface="Times New Roman" panose="02020603050405020304" pitchFamily="18" charset="0"/>
                        </a:rPr>
                        <a:t>SARIMA</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9F86B2"/>
                    </a:solidFill>
                  </a:tcPr>
                </a:tc>
                <a:extLst>
                  <a:ext uri="{0D108BD9-81ED-4DB2-BD59-A6C34878D82A}">
                    <a16:rowId xmlns:a16="http://schemas.microsoft.com/office/drawing/2014/main" val="1637368595"/>
                  </a:ext>
                </a:extLst>
              </a:tr>
              <a:tr h="7673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MSE</a:t>
                      </a:r>
                      <a:endParaRPr lang="en-US" sz="2400">
                        <a:effectLst/>
                      </a:endParaRPr>
                    </a:p>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TRAIN</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0.016093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6.10558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0.04404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0.017855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6.269933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1.83473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0.018788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0.243467</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extLst>
                  <a:ext uri="{0D108BD9-81ED-4DB2-BD59-A6C34878D82A}">
                    <a16:rowId xmlns:a16="http://schemas.microsoft.com/office/drawing/2014/main" val="2920235194"/>
                  </a:ext>
                </a:extLst>
              </a:tr>
              <a:tr h="386716">
                <a:tc>
                  <a:txBody>
                    <a:bodyPr/>
                    <a:lstStyle/>
                    <a:p>
                      <a:pPr algn="just" rtl="0" fontAlgn="t">
                        <a:spcBef>
                          <a:spcPts val="0"/>
                        </a:spcBef>
                        <a:spcAft>
                          <a:spcPts val="800"/>
                        </a:spcAft>
                      </a:pPr>
                      <a:r>
                        <a:rPr lang="en-US" sz="1300" b="0" i="0" u="none" strike="noStrike">
                          <a:solidFill>
                            <a:srgbClr val="000000"/>
                          </a:solidFill>
                          <a:effectLst/>
                          <a:latin typeface="Times New Roman" panose="02020603050405020304" pitchFamily="18" charset="0"/>
                        </a:rPr>
                        <a:t>Q-VALUE</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3573.402682</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3572.0305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3572.98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3596.88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3572.98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3671.90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3568.86</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3466.00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extLst>
                  <a:ext uri="{0D108BD9-81ED-4DB2-BD59-A6C34878D82A}">
                    <a16:rowId xmlns:a16="http://schemas.microsoft.com/office/drawing/2014/main" val="1170745351"/>
                  </a:ext>
                </a:extLst>
              </a:tr>
              <a:tr h="7673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MEAN</a:t>
                      </a:r>
                      <a:endParaRPr lang="en-US" sz="2400">
                        <a:effectLst/>
                      </a:endParaRPr>
                    </a:p>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RESID</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-0.00018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-0.979270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-0.000293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0.000507399</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0.407120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-5.82800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-2.04188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0.016184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extLst>
                  <a:ext uri="{0D108BD9-81ED-4DB2-BD59-A6C34878D82A}">
                    <a16:rowId xmlns:a16="http://schemas.microsoft.com/office/drawing/2014/main" val="4182062058"/>
                  </a:ext>
                </a:extLst>
              </a:tr>
              <a:tr h="7673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VAR.</a:t>
                      </a:r>
                      <a:endParaRPr lang="en-US" sz="2400">
                        <a:effectLst/>
                      </a:endParaRPr>
                    </a:p>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RESID</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0.016093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5.14661</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0.044040</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0.017855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6.102703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16.4792</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0.018788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0.243205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extLst>
                  <a:ext uri="{0D108BD9-81ED-4DB2-BD59-A6C34878D82A}">
                    <a16:rowId xmlns:a16="http://schemas.microsoft.com/office/drawing/2014/main" val="1984970643"/>
                  </a:ext>
                </a:extLst>
              </a:tr>
              <a:tr h="3867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RMSE TRAIN</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0.12686</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2.47094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0.209858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0.13362</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2.50398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1.35452</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0.13707</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0.493424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extLst>
                  <a:ext uri="{0D108BD9-81ED-4DB2-BD59-A6C34878D82A}">
                    <a16:rowId xmlns:a16="http://schemas.microsoft.com/office/drawing/2014/main" val="3174935636"/>
                  </a:ext>
                </a:extLst>
              </a:tr>
              <a:tr h="3867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MSE TEST</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2.35319</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2.2385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2.34133</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3.49735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2.41998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50.4449</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2.170861</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11.90115</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0EDF2"/>
                    </a:solidFill>
                  </a:tcPr>
                </a:tc>
                <a:extLst>
                  <a:ext uri="{0D108BD9-81ED-4DB2-BD59-A6C34878D82A}">
                    <a16:rowId xmlns:a16="http://schemas.microsoft.com/office/drawing/2014/main" val="4033567500"/>
                  </a:ext>
                </a:extLst>
              </a:tr>
              <a:tr h="386716">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RMSE TEST</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000000"/>
                          </a:solidFill>
                          <a:effectLst/>
                          <a:latin typeface="Times New Roman" panose="02020603050405020304" pitchFamily="18" charset="0"/>
                        </a:rPr>
                        <a:t>1.53401</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1.4961</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1.53014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1.87012</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1.555628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7.102458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1.47338</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tc>
                  <a:txBody>
                    <a:bodyPr/>
                    <a:lstStyle/>
                    <a:p>
                      <a:pPr algn="just" rtl="0" fontAlgn="t">
                        <a:spcBef>
                          <a:spcPts val="0"/>
                        </a:spcBef>
                        <a:spcAft>
                          <a:spcPts val="800"/>
                        </a:spcAft>
                      </a:pPr>
                      <a:r>
                        <a:rPr lang="en-US" sz="1500" b="0" i="0" u="none" strike="noStrike">
                          <a:solidFill>
                            <a:srgbClr val="374151"/>
                          </a:solidFill>
                          <a:effectLst/>
                          <a:latin typeface="Times New Roman" panose="02020603050405020304" pitchFamily="18" charset="0"/>
                        </a:rPr>
                        <a:t>3.449804</a:t>
                      </a:r>
                      <a:endParaRPr lang="en-US" sz="2400">
                        <a:effectLst/>
                      </a:endParaRPr>
                    </a:p>
                  </a:txBody>
                  <a:tcPr marL="103551" marR="103551" marT="51775" marB="5177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DFD9E4"/>
                    </a:solidFill>
                  </a:tcPr>
                </a:tc>
                <a:extLst>
                  <a:ext uri="{0D108BD9-81ED-4DB2-BD59-A6C34878D82A}">
                    <a16:rowId xmlns:a16="http://schemas.microsoft.com/office/drawing/2014/main" val="3319078112"/>
                  </a:ext>
                </a:extLst>
              </a:tr>
            </a:tbl>
          </a:graphicData>
        </a:graphic>
      </p:graphicFrame>
      <p:sp>
        <p:nvSpPr>
          <p:cNvPr id="6" name="TextBox 5">
            <a:extLst>
              <a:ext uri="{FF2B5EF4-FFF2-40B4-BE49-F238E27FC236}">
                <a16:creationId xmlns:a16="http://schemas.microsoft.com/office/drawing/2014/main" id="{8D4A39CE-E945-D0FD-8139-1DB38994A10D}"/>
              </a:ext>
            </a:extLst>
          </p:cNvPr>
          <p:cNvSpPr txBox="1"/>
          <p:nvPr/>
        </p:nvSpPr>
        <p:spPr>
          <a:xfrm>
            <a:off x="4547811" y="562769"/>
            <a:ext cx="4836856" cy="461665"/>
          </a:xfrm>
          <a:prstGeom prst="rect">
            <a:avLst/>
          </a:prstGeom>
          <a:noFill/>
        </p:spPr>
        <p:txBody>
          <a:bodyPr wrap="square" rtlCol="0">
            <a:spAutoFit/>
          </a:bodyPr>
          <a:lstStyle/>
          <a:p>
            <a:r>
              <a:rPr lang="en-US" sz="2400" dirty="0">
                <a:solidFill>
                  <a:srgbClr val="C00000"/>
                </a:solidFill>
              </a:rPr>
              <a:t>FINAL MODEL SELECTION</a:t>
            </a:r>
          </a:p>
        </p:txBody>
      </p:sp>
    </p:spTree>
    <p:extLst>
      <p:ext uri="{BB962C8B-B14F-4D97-AF65-F5344CB8AC3E}">
        <p14:creationId xmlns:p14="http://schemas.microsoft.com/office/powerpoint/2010/main" val="682351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248DC3-9398-2521-ABFC-D711F4AAA434}"/>
              </a:ext>
            </a:extLst>
          </p:cNvPr>
          <p:cNvSpPr txBox="1"/>
          <p:nvPr/>
        </p:nvSpPr>
        <p:spPr>
          <a:xfrm>
            <a:off x="4572000" y="220914"/>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FORECAST FUNCTIONS:</a:t>
            </a:r>
            <a:endParaRPr lang="en-US" dirty="0"/>
          </a:p>
        </p:txBody>
      </p:sp>
      <p:pic>
        <p:nvPicPr>
          <p:cNvPr id="26626" name="Picture 2">
            <a:extLst>
              <a:ext uri="{FF2B5EF4-FFF2-40B4-BE49-F238E27FC236}">
                <a16:creationId xmlns:a16="http://schemas.microsoft.com/office/drawing/2014/main" id="{898D46E1-EF0B-BE35-85EF-4D011E564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839" y="1755057"/>
            <a:ext cx="79248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9C8F603C-D78D-6E1D-6020-095E2DC6C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112343"/>
            <a:ext cx="6858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60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715" name="Rectangle 27714">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7"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7716" name="Rectangle 277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77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 name="TextBox 4">
            <a:extLst>
              <a:ext uri="{FF2B5EF4-FFF2-40B4-BE49-F238E27FC236}">
                <a16:creationId xmlns:a16="http://schemas.microsoft.com/office/drawing/2014/main" id="{457D8A55-43BE-D5FA-8A03-7FA8AB02EDDB}"/>
              </a:ext>
            </a:extLst>
          </p:cNvPr>
          <p:cNvSpPr txBox="1"/>
          <p:nvPr/>
        </p:nvSpPr>
        <p:spPr>
          <a:xfrm>
            <a:off x="855266" y="618518"/>
            <a:ext cx="2851417"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700" b="1" i="0" u="sng" cap="all">
                <a:solidFill>
                  <a:srgbClr val="FFFFFF"/>
                </a:solidFill>
                <a:effectLst/>
                <a:latin typeface="+mj-lt"/>
                <a:ea typeface="+mj-ea"/>
                <a:cs typeface="+mj-cs"/>
              </a:rPr>
              <a:t>RESIDUAL ANALYSIS AND DIAGNOSTIC TEST</a:t>
            </a:r>
            <a:endParaRPr lang="en-US" sz="2700" cap="all">
              <a:solidFill>
                <a:srgbClr val="FFFFFF"/>
              </a:solidFill>
              <a:latin typeface="+mj-lt"/>
              <a:ea typeface="+mj-ea"/>
              <a:cs typeface="+mj-cs"/>
            </a:endParaRPr>
          </a:p>
        </p:txBody>
      </p:sp>
      <p:sp>
        <p:nvSpPr>
          <p:cNvPr id="6" name="TextBox 5">
            <a:extLst>
              <a:ext uri="{FF2B5EF4-FFF2-40B4-BE49-F238E27FC236}">
                <a16:creationId xmlns:a16="http://schemas.microsoft.com/office/drawing/2014/main" id="{EB1033F8-DC4A-1D3D-3F74-487E4476CF89}"/>
              </a:ext>
            </a:extLst>
          </p:cNvPr>
          <p:cNvSpPr txBox="1"/>
          <p:nvPr/>
        </p:nvSpPr>
        <p:spPr>
          <a:xfrm>
            <a:off x="844620" y="2249487"/>
            <a:ext cx="2862444" cy="3957302"/>
          </a:xfrm>
          <a:prstGeom prst="rect">
            <a:avLst/>
          </a:prstGeom>
        </p:spPr>
        <p:txBody>
          <a:bodyPr vert="horz" lIns="91440" tIns="45720" rIns="91440" bIns="45720" rtlCol="0">
            <a:normAutofit/>
          </a:bodyPr>
          <a:lstStyle/>
          <a:p>
            <a:pPr marL="285750" indent="-228600" defTabSz="914400">
              <a:lnSpc>
                <a:spcPct val="120000"/>
              </a:lnSpc>
              <a:spcAft>
                <a:spcPts val="600"/>
              </a:spcAft>
              <a:buSzPct val="125000"/>
              <a:buFont typeface="Arial" panose="020B0604020202020204" pitchFamily="34" charset="0"/>
              <a:buChar char="•"/>
            </a:pPr>
            <a:r>
              <a:rPr lang="en-US" sz="1400">
                <a:solidFill>
                  <a:srgbClr val="FFFFFF"/>
                </a:solidFill>
              </a:rPr>
              <a:t>The confidence interval is perfectly stating the range of ar.l1 value </a:t>
            </a:r>
          </a:p>
          <a:p>
            <a:pPr marL="285750" indent="-228600" defTabSz="914400">
              <a:lnSpc>
                <a:spcPct val="120000"/>
              </a:lnSpc>
              <a:spcAft>
                <a:spcPts val="600"/>
              </a:spcAft>
              <a:buSzPct val="125000"/>
              <a:buFont typeface="Arial" panose="020B0604020202020204" pitchFamily="34" charset="0"/>
              <a:buChar char="•"/>
            </a:pPr>
            <a:r>
              <a:rPr lang="en-US" sz="1400">
                <a:solidFill>
                  <a:srgbClr val="FFFFFF"/>
                </a:solidFill>
              </a:rPr>
              <a:t>Covariance matrix shows the values of the ar.</a:t>
            </a:r>
          </a:p>
          <a:p>
            <a:pPr marL="285750" indent="-228600" defTabSz="914400">
              <a:lnSpc>
                <a:spcPct val="120000"/>
              </a:lnSpc>
              <a:spcAft>
                <a:spcPts val="600"/>
              </a:spcAft>
              <a:buSzPct val="125000"/>
              <a:buFont typeface="Arial" panose="020B0604020202020204" pitchFamily="34" charset="0"/>
              <a:buChar char="•"/>
            </a:pPr>
            <a:r>
              <a:rPr lang="en-US" sz="1400">
                <a:solidFill>
                  <a:srgbClr val="FFFFFF"/>
                </a:solidFill>
              </a:rPr>
              <a:t>The variance error is 0.065(rounding off)</a:t>
            </a:r>
          </a:p>
          <a:p>
            <a:pPr marL="285750" indent="-228600" defTabSz="914400">
              <a:lnSpc>
                <a:spcPct val="120000"/>
              </a:lnSpc>
              <a:spcAft>
                <a:spcPts val="600"/>
              </a:spcAft>
              <a:buSzPct val="125000"/>
              <a:buFont typeface="Arial" panose="020B0604020202020204" pitchFamily="34" charset="0"/>
              <a:buChar char="•"/>
            </a:pPr>
            <a:r>
              <a:rPr lang="en-US" sz="1400">
                <a:solidFill>
                  <a:srgbClr val="FFFFFF"/>
                </a:solidFill>
              </a:rPr>
              <a:t>The chi squared test shows that the residuals are white</a:t>
            </a:r>
          </a:p>
          <a:p>
            <a:pPr marL="285750" indent="-228600" defTabSz="914400">
              <a:lnSpc>
                <a:spcPct val="120000"/>
              </a:lnSpc>
              <a:spcAft>
                <a:spcPts val="600"/>
              </a:spcAft>
              <a:buSzPct val="125000"/>
              <a:buFont typeface="Arial" panose="020B0604020202020204" pitchFamily="34" charset="0"/>
              <a:buChar char="•"/>
            </a:pPr>
            <a:r>
              <a:rPr lang="en-US" sz="1400">
                <a:solidFill>
                  <a:srgbClr val="FFFFFF"/>
                </a:solidFill>
              </a:rPr>
              <a:t>The zero pole cancellation didn’t happen because there is no value for the numerator.</a:t>
            </a:r>
          </a:p>
        </p:txBody>
      </p:sp>
      <p:grpSp>
        <p:nvGrpSpPr>
          <p:cNvPr id="27718" name="Group 277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7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77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77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77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7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27650" name="Picture 2">
            <a:extLst>
              <a:ext uri="{FF2B5EF4-FFF2-40B4-BE49-F238E27FC236}">
                <a16:creationId xmlns:a16="http://schemas.microsoft.com/office/drawing/2014/main" id="{C5B1C2A6-F10E-31D5-FDFD-97324EC203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099773"/>
            <a:ext cx="6844045" cy="465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9726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EB1169-7BCF-05E4-5FEF-DD4F6CECBA0B}"/>
              </a:ext>
            </a:extLst>
          </p:cNvPr>
          <p:cNvSpPr txBox="1"/>
          <p:nvPr/>
        </p:nvSpPr>
        <p:spPr>
          <a:xfrm>
            <a:off x="4203291" y="279908"/>
            <a:ext cx="6105832" cy="369332"/>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H-STEP AHEAD PREDICTIONS</a:t>
            </a:r>
            <a:endParaRPr lang="en-US" dirty="0"/>
          </a:p>
        </p:txBody>
      </p:sp>
      <p:pic>
        <p:nvPicPr>
          <p:cNvPr id="29698" name="Picture 2">
            <a:extLst>
              <a:ext uri="{FF2B5EF4-FFF2-40B4-BE49-F238E27FC236}">
                <a16:creationId xmlns:a16="http://schemas.microsoft.com/office/drawing/2014/main" id="{1A087C27-7FD3-0421-09D1-CB6D8040F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121" y="1052666"/>
            <a:ext cx="4044130" cy="259018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7D287E2-77B7-6ECE-D187-07B0DB9D2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5" y="1052666"/>
            <a:ext cx="6951304" cy="5525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831D8C-E02E-B268-BD98-91FF3F9B7F60}"/>
              </a:ext>
            </a:extLst>
          </p:cNvPr>
          <p:cNvSpPr txBox="1"/>
          <p:nvPr/>
        </p:nvSpPr>
        <p:spPr>
          <a:xfrm>
            <a:off x="7512767" y="4046278"/>
            <a:ext cx="37608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 did the h-step prediction for the whole test set and the output is shown.</a:t>
            </a:r>
          </a:p>
          <a:p>
            <a:pPr marL="285750" indent="-285750">
              <a:buFont typeface="Arial" panose="020B0604020202020204" pitchFamily="34" charset="0"/>
              <a:buChar char="•"/>
            </a:pPr>
            <a:r>
              <a:rPr lang="en-US" dirty="0"/>
              <a:t>The plot shows the test set and </a:t>
            </a:r>
            <a:r>
              <a:rPr lang="en-US" dirty="0" err="1"/>
              <a:t>h_step</a:t>
            </a:r>
            <a:r>
              <a:rPr lang="en-US" dirty="0"/>
              <a:t> predicted values and it is shown that the forecasted values of h-step captured the test set well and the model is best suited. </a:t>
            </a:r>
          </a:p>
        </p:txBody>
      </p:sp>
    </p:spTree>
    <p:extLst>
      <p:ext uri="{BB962C8B-B14F-4D97-AF65-F5344CB8AC3E}">
        <p14:creationId xmlns:p14="http://schemas.microsoft.com/office/powerpoint/2010/main" val="4039954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A04F87-956E-5BBF-B808-A2B833E88ACC}"/>
              </a:ext>
            </a:extLst>
          </p:cNvPr>
          <p:cNvSpPr txBox="1"/>
          <p:nvPr/>
        </p:nvSpPr>
        <p:spPr>
          <a:xfrm>
            <a:off x="4852219" y="324154"/>
            <a:ext cx="6105832" cy="523220"/>
          </a:xfrm>
          <a:prstGeom prst="rect">
            <a:avLst/>
          </a:prstGeom>
          <a:noFill/>
        </p:spPr>
        <p:txBody>
          <a:bodyPr wrap="square">
            <a:spAutoFit/>
          </a:bodyPr>
          <a:lstStyle/>
          <a:p>
            <a:r>
              <a:rPr lang="en-US" sz="2800" b="1" i="0" u="sng" dirty="0">
                <a:solidFill>
                  <a:srgbClr val="000000"/>
                </a:solidFill>
                <a:effectLst/>
                <a:latin typeface="Times New Roman" panose="02020603050405020304" pitchFamily="18" charset="0"/>
              </a:rPr>
              <a:t>CONCLUSION:</a:t>
            </a:r>
            <a:endParaRPr lang="en-US" sz="2800" dirty="0"/>
          </a:p>
        </p:txBody>
      </p:sp>
      <p:sp>
        <p:nvSpPr>
          <p:cNvPr id="7" name="TextBox 6">
            <a:extLst>
              <a:ext uri="{FF2B5EF4-FFF2-40B4-BE49-F238E27FC236}">
                <a16:creationId xmlns:a16="http://schemas.microsoft.com/office/drawing/2014/main" id="{CCBBE3C2-7400-2B09-96D5-553D7264BAE6}"/>
              </a:ext>
            </a:extLst>
          </p:cNvPr>
          <p:cNvSpPr txBox="1"/>
          <p:nvPr/>
        </p:nvSpPr>
        <p:spPr>
          <a:xfrm>
            <a:off x="1179871" y="1322634"/>
            <a:ext cx="9778180" cy="4524315"/>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dirty="0">
                <a:effectLst/>
                <a:latin typeface="Times New Roman" panose="02020603050405020304" pitchFamily="18" charset="0"/>
              </a:rPr>
              <a:t>The Holt winter model has been determined to be the most accurate model for predicting the temperature at the underwater surface.</a:t>
            </a:r>
          </a:p>
          <a:p>
            <a:pPr marL="285750" indent="-285750">
              <a:buFont typeface="Arial" panose="020B0604020202020204" pitchFamily="34" charset="0"/>
              <a:buChar char="•"/>
            </a:pPr>
            <a:r>
              <a:rPr lang="en-US" sz="2400" b="0" i="0" u="none" strike="noStrike" dirty="0">
                <a:effectLst/>
                <a:latin typeface="Times New Roman" panose="02020603050405020304" pitchFamily="18" charset="0"/>
              </a:rPr>
              <a:t>The model's performance on the test and train sets of data was taken into account during selection. </a:t>
            </a:r>
          </a:p>
          <a:p>
            <a:pPr marL="285750" indent="-285750">
              <a:buFont typeface="Arial" panose="020B0604020202020204" pitchFamily="34" charset="0"/>
              <a:buChar char="•"/>
            </a:pPr>
            <a:r>
              <a:rPr lang="en-US" sz="2400" b="0" i="0" u="none" strike="noStrike" dirty="0">
                <a:effectLst/>
                <a:latin typeface="Times New Roman" panose="02020603050405020304" pitchFamily="18" charset="0"/>
              </a:rPr>
              <a:t>Taking into account that other models in the competition that used this model, ARMA, had lower MSE on train data, but the model didn't capture the precise data on the test data, as evidenced by the model's simple line appearance in the plot of the predicted vs. test set. </a:t>
            </a:r>
          </a:p>
          <a:p>
            <a:pPr marL="285750" indent="-285750">
              <a:buFont typeface="Arial" panose="020B0604020202020204" pitchFamily="34" charset="0"/>
              <a:buChar char="•"/>
            </a:pPr>
            <a:r>
              <a:rPr lang="en-US" sz="2400" b="0" i="0" u="none" strike="noStrike" dirty="0">
                <a:effectLst/>
                <a:latin typeface="Times New Roman" panose="02020603050405020304" pitchFamily="18" charset="0"/>
              </a:rPr>
              <a:t>Although the computational complexity of 21 seasonality hampered the SARIMA, it still performed well on both train and test data; nonetheless, the Holt Winter model outperformed it when compared to the MSE on test data.</a:t>
            </a:r>
            <a:endParaRPr lang="en-US" sz="2400" dirty="0"/>
          </a:p>
        </p:txBody>
      </p:sp>
    </p:spTree>
    <p:extLst>
      <p:ext uri="{BB962C8B-B14F-4D97-AF65-F5344CB8AC3E}">
        <p14:creationId xmlns:p14="http://schemas.microsoft.com/office/powerpoint/2010/main" val="2742638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94C802-07C9-1EB9-BF70-276C3BD2E8AB}"/>
              </a:ext>
            </a:extLst>
          </p:cNvPr>
          <p:cNvSpPr txBox="1"/>
          <p:nvPr/>
        </p:nvSpPr>
        <p:spPr>
          <a:xfrm>
            <a:off x="4984956" y="279909"/>
            <a:ext cx="6105832" cy="369332"/>
          </a:xfrm>
          <a:prstGeom prst="rect">
            <a:avLst/>
          </a:prstGeom>
          <a:noFill/>
        </p:spPr>
        <p:txBody>
          <a:bodyPr wrap="square">
            <a:spAutoFit/>
          </a:bodyPr>
          <a:lstStyle/>
          <a:p>
            <a:r>
              <a:rPr lang="en-US" sz="1800" u="none" strike="noStrike" dirty="0">
                <a:solidFill>
                  <a:srgbClr val="FFFFFF"/>
                </a:solidFill>
                <a:effectLst/>
                <a:latin typeface="Times New Roman" panose="02020603050405020304" pitchFamily="18" charset="0"/>
              </a:rPr>
              <a:t>FUTURE SCOPE</a:t>
            </a:r>
            <a:endParaRPr lang="en-US" dirty="0"/>
          </a:p>
        </p:txBody>
      </p:sp>
      <p:sp>
        <p:nvSpPr>
          <p:cNvPr id="6" name="TextBox 5">
            <a:extLst>
              <a:ext uri="{FF2B5EF4-FFF2-40B4-BE49-F238E27FC236}">
                <a16:creationId xmlns:a16="http://schemas.microsoft.com/office/drawing/2014/main" id="{2FC57CD5-415E-3CB6-DE1F-9D12E38DDEF8}"/>
              </a:ext>
            </a:extLst>
          </p:cNvPr>
          <p:cNvSpPr txBox="1"/>
          <p:nvPr/>
        </p:nvSpPr>
        <p:spPr>
          <a:xfrm>
            <a:off x="1544294" y="1548581"/>
            <a:ext cx="9546493" cy="3621504"/>
          </a:xfrm>
          <a:prstGeom prst="rect">
            <a:avLst/>
          </a:prstGeom>
          <a:noFill/>
        </p:spPr>
        <p:txBody>
          <a:bodyPr wrap="square" rtlCol="0">
            <a:spAutoFit/>
          </a:bodyPr>
          <a:lstStyle/>
          <a:p>
            <a:pPr marL="342900" indent="-342900" algn="just" rtl="0">
              <a:spcBef>
                <a:spcPts val="0"/>
              </a:spcBef>
              <a:spcAft>
                <a:spcPts val="800"/>
              </a:spcAft>
              <a:buFont typeface="Arial" panose="020B0604020202020204" pitchFamily="34" charset="0"/>
              <a:buChar char="•"/>
            </a:pPr>
            <a:r>
              <a:rPr lang="en-US" sz="2400" b="0" i="0" u="none" strike="noStrike" dirty="0">
                <a:effectLst/>
                <a:latin typeface="Times New Roman" panose="02020603050405020304" pitchFamily="18" charset="0"/>
              </a:rPr>
              <a:t>SARIMA model with seasonality of 1260 can be utilized on powerful computing platforms to get beyond this restriction and predict dataset results that are more accurate.</a:t>
            </a:r>
          </a:p>
          <a:p>
            <a:pPr marL="342900" indent="-342900" algn="just" rtl="0">
              <a:spcBef>
                <a:spcPts val="0"/>
              </a:spcBef>
              <a:spcAft>
                <a:spcPts val="800"/>
              </a:spcAft>
              <a:buFont typeface="Arial" panose="020B0604020202020204" pitchFamily="34" charset="0"/>
              <a:buChar char="•"/>
            </a:pPr>
            <a:r>
              <a:rPr lang="en-US" sz="2400" b="0" i="0" u="none" strike="noStrike" dirty="0">
                <a:effectLst/>
                <a:latin typeface="Times New Roman" panose="02020603050405020304" pitchFamily="18" charset="0"/>
              </a:rPr>
              <a:t>The implementation of a SARIMA model with precise seasonal order or LSTM, a neural network-based model with a globally viewable user interactive dash app that can be developed in order to identify the underwater surface temperature, would be the project's future enhancement.</a:t>
            </a:r>
            <a:endParaRPr lang="en-US" sz="2400" b="0" dirty="0">
              <a:effectLst/>
            </a:endParaRPr>
          </a:p>
          <a:p>
            <a:endParaRPr lang="en-US" sz="2400" dirty="0"/>
          </a:p>
        </p:txBody>
      </p:sp>
    </p:spTree>
    <p:extLst>
      <p:ext uri="{BB962C8B-B14F-4D97-AF65-F5344CB8AC3E}">
        <p14:creationId xmlns:p14="http://schemas.microsoft.com/office/powerpoint/2010/main" val="197763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7652-7909-9AC4-BB5A-E07B677C831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97D27E-3B3E-F2A8-D4EF-E113AF0765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sng" strike="noStrike" dirty="0">
                <a:solidFill>
                  <a:srgbClr val="1155CC"/>
                </a:solidFill>
                <a:effectLst/>
                <a:latin typeface="Times New Roman" panose="02020603050405020304" pitchFamily="18" charset="0"/>
                <a:hlinkClick r:id="rId2"/>
              </a:rPr>
              <a:t>https://www.seanoe.org/data/00510/62120/</a:t>
            </a:r>
            <a:endParaRPr lang="en-US"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sng" strike="noStrike" dirty="0">
                <a:solidFill>
                  <a:srgbClr val="1155CC"/>
                </a:solidFill>
                <a:effectLst/>
                <a:latin typeface="Times New Roman" panose="02020603050405020304" pitchFamily="18" charset="0"/>
                <a:hlinkClick r:id="rId3"/>
              </a:rPr>
              <a:t>https://www.kaggle.com/code/ashutoshp2002/underwater-temperature-prediction</a:t>
            </a:r>
            <a:endParaRPr lang="en-US"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sng" strike="noStrike" dirty="0">
                <a:solidFill>
                  <a:srgbClr val="1155CC"/>
                </a:solidFill>
                <a:effectLst/>
                <a:latin typeface="Times New Roman" panose="02020603050405020304" pitchFamily="18" charset="0"/>
                <a:hlinkClick r:id="rId4"/>
              </a:rPr>
              <a:t>https://towardsdatascience.com/time-series-forecasting-with-arima-sarima-and-sarimax-ee61099e78f6</a:t>
            </a:r>
            <a:endParaRPr lang="en-US"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sng" strike="noStrike" dirty="0">
                <a:solidFill>
                  <a:srgbClr val="1155CC"/>
                </a:solidFill>
                <a:effectLst/>
                <a:latin typeface="Times New Roman" panose="02020603050405020304" pitchFamily="18" charset="0"/>
                <a:hlinkClick r:id="rId5"/>
              </a:rPr>
              <a:t>https://github.com/imkhoa99/Time-Series-Analysis-and-Weather-Forecast-/blob/master/Time_Series_Project.ipynb</a:t>
            </a:r>
            <a:endParaRPr lang="en-US" sz="1800" b="1" i="0" u="none" strike="noStrike" dirty="0">
              <a:solidFill>
                <a:srgbClr val="000000"/>
              </a:solidFill>
              <a:effectLst/>
              <a:latin typeface="Times New Roman" panose="02020603050405020304" pitchFamily="18" charset="0"/>
            </a:endParaRPr>
          </a:p>
          <a:p>
            <a:pPr rtl="0" fontAlgn="base">
              <a:spcBef>
                <a:spcPts val="0"/>
              </a:spcBef>
              <a:spcAft>
                <a:spcPts val="800"/>
              </a:spcAft>
              <a:buFont typeface="Arial" panose="020B0604020202020204" pitchFamily="34" charset="0"/>
              <a:buChar char="•"/>
            </a:pPr>
            <a:r>
              <a:rPr lang="en-US" sz="1800" b="1" i="0" u="none" strike="noStrike" dirty="0">
                <a:effectLst/>
                <a:latin typeface="Times New Roman" panose="02020603050405020304" pitchFamily="18" charset="0"/>
              </a:rPr>
              <a:t>Class lectures, lecture videos</a:t>
            </a:r>
          </a:p>
          <a:p>
            <a:pPr rtl="0" fontAlgn="base">
              <a:spcBef>
                <a:spcPts val="0"/>
              </a:spcBef>
              <a:spcAft>
                <a:spcPts val="0"/>
              </a:spcAft>
              <a:buFont typeface="Arial" panose="020B0604020202020204" pitchFamily="34" charset="0"/>
              <a:buChar char="•"/>
            </a:pPr>
            <a:r>
              <a:rPr lang="en-US" sz="1800" b="1" i="0" u="none" strike="noStrike" dirty="0">
                <a:effectLst/>
                <a:latin typeface="Times New Roman" panose="02020603050405020304" pitchFamily="18" charset="0"/>
              </a:rPr>
              <a:t>Class </a:t>
            </a:r>
            <a:r>
              <a:rPr lang="en-US" sz="1800" b="1" i="0" u="none" strike="noStrike" dirty="0" err="1">
                <a:effectLst/>
                <a:latin typeface="Times New Roman" panose="02020603050405020304" pitchFamily="18" charset="0"/>
              </a:rPr>
              <a:t>homeworks</a:t>
            </a:r>
            <a:r>
              <a:rPr lang="en-US" sz="1800" b="1" i="0" u="none" strike="noStrike" dirty="0">
                <a:effectLst/>
                <a:latin typeface="Times New Roman" panose="02020603050405020304" pitchFamily="18" charset="0"/>
              </a:rPr>
              <a:t>, Labs</a:t>
            </a:r>
          </a:p>
        </p:txBody>
      </p:sp>
    </p:spTree>
    <p:extLst>
      <p:ext uri="{BB962C8B-B14F-4D97-AF65-F5344CB8AC3E}">
        <p14:creationId xmlns:p14="http://schemas.microsoft.com/office/powerpoint/2010/main" val="245822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A588-004C-63A6-C01A-6C76D0E4CAF4}"/>
              </a:ext>
            </a:extLst>
          </p:cNvPr>
          <p:cNvSpPr>
            <a:spLocks noGrp="1"/>
          </p:cNvSpPr>
          <p:nvPr>
            <p:ph type="title"/>
          </p:nvPr>
        </p:nvSpPr>
        <p:spPr>
          <a:xfrm>
            <a:off x="1143001" y="999341"/>
            <a:ext cx="9905998" cy="648422"/>
          </a:xfrm>
        </p:spPr>
        <p:txBody>
          <a:bodyPr>
            <a:noAutofit/>
          </a:bodyPr>
          <a:lstStyle/>
          <a:p>
            <a:r>
              <a:rPr lang="en-US" sz="2800" dirty="0"/>
              <a:t>Dataset preprocessing:</a:t>
            </a:r>
            <a:br>
              <a:rPr lang="en-US" sz="2800" dirty="0"/>
            </a:br>
            <a:endParaRPr lang="en-US" sz="2800" dirty="0"/>
          </a:p>
        </p:txBody>
      </p:sp>
      <p:pic>
        <p:nvPicPr>
          <p:cNvPr id="6" name="Content Placeholder 5" descr="A graph showing the difference between time and time&#10;&#10;Description automatically generated">
            <a:extLst>
              <a:ext uri="{FF2B5EF4-FFF2-40B4-BE49-F238E27FC236}">
                <a16:creationId xmlns:a16="http://schemas.microsoft.com/office/drawing/2014/main" id="{0B1A159C-5B80-2005-D223-4F4B737817B1}"/>
              </a:ext>
            </a:extLst>
          </p:cNvPr>
          <p:cNvPicPr>
            <a:picLocks noGrp="1" noChangeAspect="1"/>
          </p:cNvPicPr>
          <p:nvPr>
            <p:ph idx="1"/>
          </p:nvPr>
        </p:nvPicPr>
        <p:blipFill>
          <a:blip r:embed="rId2"/>
          <a:stretch>
            <a:fillRect/>
          </a:stretch>
        </p:blipFill>
        <p:spPr>
          <a:xfrm>
            <a:off x="911701" y="2051266"/>
            <a:ext cx="4727100" cy="2755467"/>
          </a:xfrm>
        </p:spPr>
      </p:pic>
      <p:sp>
        <p:nvSpPr>
          <p:cNvPr id="7" name="TextBox 6">
            <a:extLst>
              <a:ext uri="{FF2B5EF4-FFF2-40B4-BE49-F238E27FC236}">
                <a16:creationId xmlns:a16="http://schemas.microsoft.com/office/drawing/2014/main" id="{D2664D6F-2E01-25AB-095C-3D6909CDC9B4}"/>
              </a:ext>
            </a:extLst>
          </p:cNvPr>
          <p:cNvSpPr txBox="1"/>
          <p:nvPr/>
        </p:nvSpPr>
        <p:spPr>
          <a:xfrm>
            <a:off x="1000912" y="4871682"/>
            <a:ext cx="47271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dataset had many observations on the single time. </a:t>
            </a:r>
          </a:p>
        </p:txBody>
      </p:sp>
      <p:sp>
        <p:nvSpPr>
          <p:cNvPr id="10" name="TextBox 9">
            <a:extLst>
              <a:ext uri="{FF2B5EF4-FFF2-40B4-BE49-F238E27FC236}">
                <a16:creationId xmlns:a16="http://schemas.microsoft.com/office/drawing/2014/main" id="{78E3843F-B123-42C0-47C4-F83D8A9807F1}"/>
              </a:ext>
            </a:extLst>
          </p:cNvPr>
          <p:cNvSpPr txBox="1"/>
          <p:nvPr/>
        </p:nvSpPr>
        <p:spPr>
          <a:xfrm>
            <a:off x="6285150" y="4871681"/>
            <a:ext cx="47271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data after 1 hour down sampling looks like this. It shows the data is seasonal and trended. </a:t>
            </a:r>
          </a:p>
        </p:txBody>
      </p:sp>
      <p:pic>
        <p:nvPicPr>
          <p:cNvPr id="4" name="Picture 3">
            <a:extLst>
              <a:ext uri="{FF2B5EF4-FFF2-40B4-BE49-F238E27FC236}">
                <a16:creationId xmlns:a16="http://schemas.microsoft.com/office/drawing/2014/main" id="{CED65464-2273-3BE0-EE8C-699BDBC3972A}"/>
              </a:ext>
            </a:extLst>
          </p:cNvPr>
          <p:cNvPicPr>
            <a:picLocks noChangeAspect="1"/>
          </p:cNvPicPr>
          <p:nvPr/>
        </p:nvPicPr>
        <p:blipFill>
          <a:blip r:embed="rId3"/>
          <a:stretch>
            <a:fillRect/>
          </a:stretch>
        </p:blipFill>
        <p:spPr>
          <a:xfrm>
            <a:off x="6285149" y="1986317"/>
            <a:ext cx="4763849" cy="2820415"/>
          </a:xfrm>
          <a:prstGeom prst="rect">
            <a:avLst/>
          </a:prstGeom>
        </p:spPr>
      </p:pic>
    </p:spTree>
    <p:extLst>
      <p:ext uri="{BB962C8B-B14F-4D97-AF65-F5344CB8AC3E}">
        <p14:creationId xmlns:p14="http://schemas.microsoft.com/office/powerpoint/2010/main" val="275892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2811B90-DB76-52F2-4692-BA55E98B87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64" y="265881"/>
            <a:ext cx="4704736" cy="40848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B5DFF5-6FFA-150A-C9E4-B47D78F01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658" y="265881"/>
            <a:ext cx="2772696" cy="287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B6F0A1-0CC3-07EE-387F-FDE75CCB7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812" y="265881"/>
            <a:ext cx="3451122" cy="2420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5EB061-5476-83B3-B226-E81BAD875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812" y="3299951"/>
            <a:ext cx="3451122" cy="26284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3894C7-A64B-75BC-D177-ED2B783D1E9A}"/>
              </a:ext>
            </a:extLst>
          </p:cNvPr>
          <p:cNvSpPr txBox="1"/>
          <p:nvPr/>
        </p:nvSpPr>
        <p:spPr>
          <a:xfrm>
            <a:off x="1222360" y="4614196"/>
            <a:ext cx="646295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downsampled</a:t>
            </a:r>
            <a:r>
              <a:rPr lang="en-US" dirty="0"/>
              <a:t> dataset had 18487 samples with a shifting in the seasonality cycle to 1260. </a:t>
            </a:r>
          </a:p>
          <a:p>
            <a:pPr marL="285750" indent="-285750">
              <a:buFont typeface="Arial" panose="020B0604020202020204" pitchFamily="34" charset="0"/>
              <a:buChar char="•"/>
            </a:pPr>
            <a:r>
              <a:rPr lang="en-US" dirty="0"/>
              <a:t>The ADF and KPSS test statistics shows that the data is not stationary</a:t>
            </a:r>
          </a:p>
          <a:p>
            <a:pPr marL="285750" indent="-285750">
              <a:buFont typeface="Arial" panose="020B0604020202020204" pitchFamily="34" charset="0"/>
              <a:buChar char="•"/>
            </a:pPr>
            <a:r>
              <a:rPr lang="en-US" dirty="0"/>
              <a:t>The plot of rolling mean and rolling variance shows that the data is not stable and don’t have a flat point.</a:t>
            </a:r>
          </a:p>
          <a:p>
            <a:endParaRPr lang="en-US" dirty="0"/>
          </a:p>
        </p:txBody>
      </p:sp>
    </p:spTree>
    <p:extLst>
      <p:ext uri="{BB962C8B-B14F-4D97-AF65-F5344CB8AC3E}">
        <p14:creationId xmlns:p14="http://schemas.microsoft.com/office/powerpoint/2010/main" val="23071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9ADBB2B-F3E9-77AC-5E0B-9CBC5BD559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097" y="309716"/>
            <a:ext cx="4751109" cy="26989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7290A9-DDEC-9DD0-1789-37494695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96" y="3377381"/>
            <a:ext cx="4751109" cy="2946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1B5969-5274-608F-B3E4-4C40A9A39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837" y="309716"/>
            <a:ext cx="4751109" cy="39673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A815B9-CD9B-BBD6-9D23-768E7FE06DE9}"/>
              </a:ext>
            </a:extLst>
          </p:cNvPr>
          <p:cNvSpPr txBox="1"/>
          <p:nvPr/>
        </p:nvSpPr>
        <p:spPr>
          <a:xfrm>
            <a:off x="5338917" y="4481249"/>
            <a:ext cx="63123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ACF of plot of raw dataset shows that the data is not white noise.</a:t>
            </a:r>
          </a:p>
          <a:p>
            <a:pPr marL="285750" indent="-285750">
              <a:buFont typeface="Arial" panose="020B0604020202020204" pitchFamily="34" charset="0"/>
              <a:buChar char="•"/>
            </a:pPr>
            <a:r>
              <a:rPr lang="en-US" dirty="0"/>
              <a:t>The ACF/PACF plot shows that the data is seasonal and converges over the time</a:t>
            </a:r>
          </a:p>
          <a:p>
            <a:pPr marL="285750" indent="-285750">
              <a:buFont typeface="Arial" panose="020B0604020202020204" pitchFamily="34" charset="0"/>
              <a:buChar char="•"/>
            </a:pPr>
            <a:r>
              <a:rPr lang="en-US" dirty="0"/>
              <a:t>The given heatmap shows that relatability of the various variable over one other and the correlation between the variables are shown as well.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9427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8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089" name="Group 308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90" name="Group 308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0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0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1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1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3091" name="Group 309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09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p:nvSpPr>
          <p:cNvPr id="3130" name="Rectangle 3129">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Rectangle 3131">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Rectangle 3133">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FADBCFC1-9646-E26B-024F-1512A23D3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519" y="1123527"/>
            <a:ext cx="5785101" cy="319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27F85-B843-FD78-AF25-A5E00AB2EDDC}"/>
              </a:ext>
            </a:extLst>
          </p:cNvPr>
          <p:cNvSpPr txBox="1"/>
          <p:nvPr/>
        </p:nvSpPr>
        <p:spPr>
          <a:xfrm>
            <a:off x="4646677" y="1442955"/>
            <a:ext cx="2202168" cy="287109"/>
          </a:xfrm>
          <a:prstGeom prst="rect">
            <a:avLst/>
          </a:prstGeom>
          <a:noFill/>
        </p:spPr>
        <p:txBody>
          <a:bodyPr wrap="none" rtlCol="0">
            <a:spAutoFit/>
          </a:bodyPr>
          <a:lstStyle/>
          <a:p>
            <a:pPr defTabSz="352044">
              <a:spcAft>
                <a:spcPts val="600"/>
              </a:spcAft>
            </a:pPr>
            <a:r>
              <a:rPr lang="en-US" sz="1386" kern="1200">
                <a:solidFill>
                  <a:srgbClr val="555555"/>
                </a:solidFill>
                <a:latin typeface="+mn-lt"/>
                <a:ea typeface="+mn-ea"/>
                <a:cs typeface="+mn-cs"/>
              </a:rPr>
              <a:t>FIRST ORDER DIFFERENCING</a:t>
            </a:r>
            <a:endParaRPr lang="en-US"/>
          </a:p>
        </p:txBody>
      </p:sp>
      <p:pic>
        <p:nvPicPr>
          <p:cNvPr id="3074" name="Picture 2">
            <a:extLst>
              <a:ext uri="{FF2B5EF4-FFF2-40B4-BE49-F238E27FC236}">
                <a16:creationId xmlns:a16="http://schemas.microsoft.com/office/drawing/2014/main" id="{3ABECF53-3F23-13E2-979C-2DDE332CEE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3701" y="1791030"/>
            <a:ext cx="1940047" cy="17946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0A4215D-A3F8-6D8E-F10D-B5952D1627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126" y="1791030"/>
            <a:ext cx="2938527" cy="17946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D9597D3-1905-BE8C-4C43-131AB98510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1774" y="1647475"/>
            <a:ext cx="2938527" cy="17946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CFDB999-8B70-28EF-9490-E4DA68ACB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4723" y="3691692"/>
            <a:ext cx="3032891" cy="197566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2CBA2C8-494E-8F92-91D5-7E910D9AD8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0600" y="3691692"/>
            <a:ext cx="3120875" cy="19756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5E3BCF-CD2C-0660-85F0-1519676568BD}"/>
              </a:ext>
            </a:extLst>
          </p:cNvPr>
          <p:cNvSpPr txBox="1"/>
          <p:nvPr/>
        </p:nvSpPr>
        <p:spPr>
          <a:xfrm>
            <a:off x="4812080" y="3718562"/>
            <a:ext cx="2534054" cy="2009765"/>
          </a:xfrm>
          <a:prstGeom prst="rect">
            <a:avLst/>
          </a:prstGeom>
          <a:noFill/>
        </p:spPr>
        <p:txBody>
          <a:bodyPr wrap="square" rtlCol="0">
            <a:spAutoFit/>
          </a:bodyPr>
          <a:lstStyle/>
          <a:p>
            <a:pPr marL="220028" indent="-220028" defTabSz="352044">
              <a:spcAft>
                <a:spcPts val="600"/>
              </a:spcAft>
              <a:buFont typeface="Arial" panose="020B0604020202020204" pitchFamily="34" charset="0"/>
              <a:buChar char="•"/>
            </a:pPr>
            <a:r>
              <a:rPr lang="en-US" sz="1386" kern="1200">
                <a:solidFill>
                  <a:srgbClr val="555555"/>
                </a:solidFill>
                <a:latin typeface="+mn-lt"/>
                <a:ea typeface="+mn-ea"/>
                <a:cs typeface="+mn-cs"/>
              </a:rPr>
              <a:t>The data is not stationary yet</a:t>
            </a:r>
          </a:p>
          <a:p>
            <a:pPr marL="220028" indent="-220028" defTabSz="352044">
              <a:spcAft>
                <a:spcPts val="600"/>
              </a:spcAft>
              <a:buFont typeface="Arial" panose="020B0604020202020204" pitchFamily="34" charset="0"/>
              <a:buChar char="•"/>
            </a:pPr>
            <a:r>
              <a:rPr lang="en-US" sz="1386" kern="1200">
                <a:solidFill>
                  <a:srgbClr val="555555"/>
                </a:solidFill>
                <a:latin typeface="+mn-lt"/>
                <a:ea typeface="+mn-ea"/>
                <a:cs typeface="+mn-cs"/>
              </a:rPr>
              <a:t>The </a:t>
            </a:r>
            <a:r>
              <a:rPr lang="en-US" sz="1386" kern="1200" err="1">
                <a:solidFill>
                  <a:srgbClr val="555555"/>
                </a:solidFill>
                <a:latin typeface="+mn-lt"/>
                <a:ea typeface="+mn-ea"/>
                <a:cs typeface="+mn-cs"/>
              </a:rPr>
              <a:t>adf</a:t>
            </a:r>
            <a:r>
              <a:rPr lang="en-US" sz="1386" kern="1200">
                <a:solidFill>
                  <a:srgbClr val="555555"/>
                </a:solidFill>
                <a:latin typeface="+mn-lt"/>
                <a:ea typeface="+mn-ea"/>
                <a:cs typeface="+mn-cs"/>
              </a:rPr>
              <a:t> and </a:t>
            </a:r>
            <a:r>
              <a:rPr lang="en-US" sz="1386" kern="1200" err="1">
                <a:solidFill>
                  <a:srgbClr val="555555"/>
                </a:solidFill>
                <a:latin typeface="+mn-lt"/>
                <a:ea typeface="+mn-ea"/>
                <a:cs typeface="+mn-cs"/>
              </a:rPr>
              <a:t>kpss</a:t>
            </a:r>
            <a:r>
              <a:rPr lang="en-US" sz="1386" kern="1200">
                <a:solidFill>
                  <a:srgbClr val="555555"/>
                </a:solidFill>
                <a:latin typeface="+mn-lt"/>
                <a:ea typeface="+mn-ea"/>
                <a:cs typeface="+mn-cs"/>
              </a:rPr>
              <a:t> test shows that the data is not stationary yet. </a:t>
            </a:r>
          </a:p>
          <a:p>
            <a:pPr marL="220028" indent="-220028" defTabSz="352044">
              <a:spcAft>
                <a:spcPts val="600"/>
              </a:spcAft>
              <a:buFont typeface="Arial" panose="020B0604020202020204" pitchFamily="34" charset="0"/>
              <a:buChar char="•"/>
            </a:pPr>
            <a:r>
              <a:rPr lang="en-US" sz="1386" kern="1200">
                <a:solidFill>
                  <a:srgbClr val="555555"/>
                </a:solidFill>
                <a:latin typeface="+mn-lt"/>
                <a:ea typeface="+mn-ea"/>
                <a:cs typeface="+mn-cs"/>
              </a:rPr>
              <a:t>ACF plot has no white noise and ACF/PACF plot shows a seasonality at 1260</a:t>
            </a:r>
          </a:p>
          <a:p>
            <a:pPr marL="220028" indent="-220028" defTabSz="352044">
              <a:spcAft>
                <a:spcPts val="600"/>
              </a:spcAft>
              <a:buFont typeface="Arial" panose="020B0604020202020204" pitchFamily="34" charset="0"/>
              <a:buChar char="•"/>
            </a:pPr>
            <a:r>
              <a:rPr lang="en-US" sz="1386" kern="1200">
                <a:solidFill>
                  <a:srgbClr val="555555"/>
                </a:solidFill>
                <a:latin typeface="+mn-lt"/>
                <a:ea typeface="+mn-ea"/>
                <a:cs typeface="+mn-cs"/>
              </a:rPr>
              <a:t>The rolling mean and variance doesn’t have a flat point. </a:t>
            </a:r>
            <a:endParaRPr lang="en-US"/>
          </a:p>
        </p:txBody>
      </p:sp>
    </p:spTree>
    <p:extLst>
      <p:ext uri="{BB962C8B-B14F-4D97-AF65-F5344CB8AC3E}">
        <p14:creationId xmlns:p14="http://schemas.microsoft.com/office/powerpoint/2010/main" val="386697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F24D21-9977-D3E3-135C-CE9627B720DB}"/>
              </a:ext>
            </a:extLst>
          </p:cNvPr>
          <p:cNvSpPr txBox="1"/>
          <p:nvPr/>
        </p:nvSpPr>
        <p:spPr>
          <a:xfrm>
            <a:off x="4336026" y="191729"/>
            <a:ext cx="3175869" cy="369332"/>
          </a:xfrm>
          <a:prstGeom prst="rect">
            <a:avLst/>
          </a:prstGeom>
          <a:noFill/>
        </p:spPr>
        <p:txBody>
          <a:bodyPr wrap="none" rtlCol="0">
            <a:spAutoFit/>
          </a:bodyPr>
          <a:lstStyle/>
          <a:p>
            <a:r>
              <a:rPr lang="en-US" dirty="0"/>
              <a:t>SECOND ORDER DIFFERENCING</a:t>
            </a:r>
          </a:p>
        </p:txBody>
      </p:sp>
      <p:pic>
        <p:nvPicPr>
          <p:cNvPr id="4098" name="Picture 2">
            <a:extLst>
              <a:ext uri="{FF2B5EF4-FFF2-40B4-BE49-F238E27FC236}">
                <a16:creationId xmlns:a16="http://schemas.microsoft.com/office/drawing/2014/main" id="{931F458E-0CCC-7735-E84C-FB57F8F91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03" y="561061"/>
            <a:ext cx="2702232" cy="25508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064DB33-8F3D-71E1-B503-C9BB16B81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229" y="561061"/>
            <a:ext cx="4335666" cy="255084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822B79-E5A5-640A-A174-EC7D61D78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631" y="561061"/>
            <a:ext cx="4335666" cy="255084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1089BB6-3492-D547-63F1-6F17A9B1E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03" y="3318388"/>
            <a:ext cx="5578168" cy="31856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1D0106-EA8F-F004-2BBE-AED53A238DD9}"/>
              </a:ext>
            </a:extLst>
          </p:cNvPr>
          <p:cNvSpPr txBox="1"/>
          <p:nvPr/>
        </p:nvSpPr>
        <p:spPr>
          <a:xfrm>
            <a:off x="5923960" y="3391508"/>
            <a:ext cx="60943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ADF and KPSS test values shows that the data is stationary now </a:t>
            </a:r>
          </a:p>
          <a:p>
            <a:pPr marL="285750" indent="-285750">
              <a:buFont typeface="Arial" panose="020B0604020202020204" pitchFamily="34" charset="0"/>
              <a:buChar char="•"/>
            </a:pPr>
            <a:r>
              <a:rPr lang="en-US" dirty="0"/>
              <a:t>The rolling </a:t>
            </a:r>
            <a:r>
              <a:rPr lang="en-US" dirty="0" err="1"/>
              <a:t>meen</a:t>
            </a:r>
            <a:r>
              <a:rPr lang="en-US" dirty="0"/>
              <a:t> and variance of the second order differenced </a:t>
            </a:r>
          </a:p>
          <a:p>
            <a:r>
              <a:rPr lang="en-US" dirty="0"/>
              <a:t>Data is more stable with mean in 0 and variance in 0 with a flat point.</a:t>
            </a:r>
          </a:p>
          <a:p>
            <a:pPr marL="285750" indent="-285750">
              <a:buFont typeface="Arial" panose="020B0604020202020204" pitchFamily="34" charset="0"/>
              <a:buChar char="•"/>
            </a:pPr>
            <a:r>
              <a:rPr lang="en-US" dirty="0"/>
              <a:t>The time series plot of temperature vs time of second order differenced data is more meaningful.</a:t>
            </a:r>
          </a:p>
        </p:txBody>
      </p:sp>
    </p:spTree>
    <p:extLst>
      <p:ext uri="{BB962C8B-B14F-4D97-AF65-F5344CB8AC3E}">
        <p14:creationId xmlns:p14="http://schemas.microsoft.com/office/powerpoint/2010/main" val="424775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BBFC39A-1E4A-0C7E-2E74-8077E1A9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35" y="353961"/>
            <a:ext cx="5501148" cy="3238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A5EE9A9-B90C-3538-7501-358AA13C9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9" y="353961"/>
            <a:ext cx="5343832" cy="323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E03261-AA08-C2A7-A177-484E64E9007E}"/>
              </a:ext>
            </a:extLst>
          </p:cNvPr>
          <p:cNvSpPr txBox="1"/>
          <p:nvPr/>
        </p:nvSpPr>
        <p:spPr>
          <a:xfrm>
            <a:off x="412955" y="3760839"/>
            <a:ext cx="11179276" cy="2723823"/>
          </a:xfrm>
          <a:prstGeom prst="rect">
            <a:avLst/>
          </a:prstGeom>
          <a:noFill/>
        </p:spPr>
        <p:txBody>
          <a:bodyPr wrap="square" rtlCol="0">
            <a:spAutoFit/>
          </a:bodyPr>
          <a:lstStyle/>
          <a:p>
            <a:pPr marL="285750" indent="-285750">
              <a:buFont typeface="Arial" panose="020B0604020202020204" pitchFamily="34" charset="0"/>
              <a:buChar char="•"/>
            </a:pPr>
            <a:r>
              <a:rPr lang="en-US" sz="1900" b="0" i="0" u="none" strike="noStrike" dirty="0">
                <a:effectLst/>
                <a:latin typeface="Times New Roman" panose="02020603050405020304" pitchFamily="18" charset="0"/>
              </a:rPr>
              <a:t>The differenced data looks more leveled than the original data. The symmetric ACF plot shows clear seasonality where the plot converges over the positive values of ACF for a while and moves into the negative values of ACF.</a:t>
            </a:r>
          </a:p>
          <a:p>
            <a:pPr marL="285750" indent="-285750">
              <a:buFont typeface="Arial" panose="020B0604020202020204" pitchFamily="34" charset="0"/>
              <a:buChar char="•"/>
            </a:pPr>
            <a:r>
              <a:rPr lang="en-US" sz="1900" b="0" i="0" u="none" strike="noStrike" dirty="0">
                <a:effectLst/>
                <a:latin typeface="Times New Roman" panose="02020603050405020304" pitchFamily="18" charset="0"/>
              </a:rPr>
              <a:t>The analysis of the ACF/PACF plots provides compelling evidence that the data exhibits stationarity with a distinct seasonality pattern at a lag of 1260. The ACF plot demonstrates a clear cutoff at lags 0 and 1260, emphasizing that autocorrelation diminishes beyond these points, affirming the stationary nature of the data. The PACF plot shows the evidence of seasonality at every 1260 </a:t>
            </a:r>
            <a:r>
              <a:rPr lang="en-US" sz="1900" b="0" i="0" u="none" strike="noStrike" dirty="0" err="1">
                <a:effectLst/>
                <a:latin typeface="Times New Roman" panose="02020603050405020304" pitchFamily="18" charset="0"/>
              </a:rPr>
              <a:t>th</a:t>
            </a:r>
            <a:r>
              <a:rPr lang="en-US" sz="1900" b="0" i="0" u="none" strike="noStrike" dirty="0">
                <a:effectLst/>
                <a:latin typeface="Times New Roman" panose="02020603050405020304" pitchFamily="18" charset="0"/>
              </a:rPr>
              <a:t> lag.</a:t>
            </a:r>
            <a:endParaRPr lang="en-US" sz="1900" dirty="0"/>
          </a:p>
          <a:p>
            <a:pPr marL="285750" indent="-285750">
              <a:buFont typeface="Arial" panose="020B0604020202020204" pitchFamily="34" charset="0"/>
              <a:buChar char="•"/>
            </a:pPr>
            <a:endParaRPr lang="en-US" sz="1900" b="0" i="0" u="none" strike="noStrike" dirty="0">
              <a:effectLst/>
              <a:latin typeface="Times New Roman" panose="02020603050405020304" pitchFamily="18" charset="0"/>
            </a:endParaRPr>
          </a:p>
          <a:p>
            <a:pPr marL="285750" indent="-285750">
              <a:buFont typeface="Arial" panose="020B0604020202020204" pitchFamily="34" charset="0"/>
              <a:buChar char="•"/>
            </a:pPr>
            <a:endParaRPr lang="en-US" sz="1900" dirty="0"/>
          </a:p>
        </p:txBody>
      </p:sp>
    </p:spTree>
    <p:extLst>
      <p:ext uri="{BB962C8B-B14F-4D97-AF65-F5344CB8AC3E}">
        <p14:creationId xmlns:p14="http://schemas.microsoft.com/office/powerpoint/2010/main" val="11980766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{7CBD6988-4CC2-2B4E-85E3-5312081BD821}tf10001122</Template>
  <TotalTime>3670</TotalTime>
  <Words>1691</Words>
  <Application>Microsoft Macintosh PowerPoint</Application>
  <PresentationFormat>Widescreen</PresentationFormat>
  <Paragraphs>358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Noto Sans Symbols</vt:lpstr>
      <vt:lpstr>Times New Roman</vt:lpstr>
      <vt:lpstr>Tw Cen MT</vt:lpstr>
      <vt:lpstr>Circuit</vt:lpstr>
      <vt:lpstr>Underwater surface temperature</vt:lpstr>
      <vt:lpstr>Contents</vt:lpstr>
      <vt:lpstr>  Dataset : Underwater surface temperature Source:  Underwater surface temperature dataset from kaggle Shape: 408638 rows x 8 columns </vt:lpstr>
      <vt:lpstr>Dataset preprocessing: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surface temperature</dc:title>
  <dc:creator>Ravichandran, Ponswarnalaya</dc:creator>
  <cp:lastModifiedBy>Ravichandran, Ponswarnalaya</cp:lastModifiedBy>
  <cp:revision>3</cp:revision>
  <dcterms:created xsi:type="dcterms:W3CDTF">2023-12-05T05:36:28Z</dcterms:created>
  <dcterms:modified xsi:type="dcterms:W3CDTF">2023-12-12T03:19:47Z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